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85" r:id="rId3"/>
    <p:sldId id="287" r:id="rId5"/>
    <p:sldId id="302" r:id="rId6"/>
    <p:sldId id="304" r:id="rId7"/>
    <p:sldId id="288" r:id="rId8"/>
    <p:sldId id="261" r:id="rId9"/>
    <p:sldId id="305" r:id="rId10"/>
    <p:sldId id="262" r:id="rId11"/>
    <p:sldId id="303" r:id="rId12"/>
    <p:sldId id="308" r:id="rId13"/>
    <p:sldId id="282" r:id="rId14"/>
    <p:sldId id="307" r:id="rId15"/>
    <p:sldId id="306" r:id="rId16"/>
    <p:sldId id="289" r:id="rId17"/>
    <p:sldId id="260" r:id="rId18"/>
    <p:sldId id="264" r:id="rId19"/>
    <p:sldId id="265" r:id="rId20"/>
    <p:sldId id="309" r:id="rId21"/>
    <p:sldId id="310" r:id="rId22"/>
    <p:sldId id="295" r:id="rId23"/>
    <p:sldId id="267" r:id="rId24"/>
    <p:sldId id="311" r:id="rId25"/>
    <p:sldId id="312" r:id="rId26"/>
    <p:sldId id="313" r:id="rId27"/>
    <p:sldId id="314" r:id="rId28"/>
    <p:sldId id="315" r:id="rId29"/>
    <p:sldId id="296" r:id="rId30"/>
    <p:sldId id="274" r:id="rId31"/>
    <p:sldId id="326" r:id="rId32"/>
    <p:sldId id="325" r:id="rId33"/>
    <p:sldId id="319" r:id="rId34"/>
    <p:sldId id="320" r:id="rId35"/>
    <p:sldId id="321" r:id="rId36"/>
    <p:sldId id="322" r:id="rId37"/>
    <p:sldId id="323" r:id="rId38"/>
    <p:sldId id="324" r:id="rId39"/>
    <p:sldId id="276" r:id="rId40"/>
    <p:sldId id="297" r:id="rId41"/>
    <p:sldId id="278" r:id="rId42"/>
    <p:sldId id="279" r:id="rId43"/>
    <p:sldId id="281" r:id="rId44"/>
    <p:sldId id="283" r:id="rId45"/>
    <p:sldId id="316" r:id="rId46"/>
    <p:sldId id="292" r:id="rId47"/>
    <p:sldId id="317" r:id="rId48"/>
    <p:sldId id="280" r:id="rId49"/>
    <p:sldId id="318" r:id="rId50"/>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658" y="62"/>
      </p:cViewPr>
      <p:guideLst>
        <p:guide orient="horz" pos="2183"/>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2.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A05EA6F3-4DFC-43C6-AD2D-8165C2CA808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AF3A5C2A-718A-4962-9B43-E65888496CD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F3A5C2A-718A-4962-9B43-E65888496CD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CE22E3-D25E-4D11-B5A5-FB897803F77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07C8CD7-FFBC-403A-AAB7-CE7ABB33017B}" type="slidenum">
              <a:rPr kumimoji="0" lang="zh-CN" altLang="en-US" sz="1200" b="0" i="0" u="none" strike="noStrike" kern="1200" cap="none" spc="0" normalizeH="0" baseline="0" noProof="0" smtClean="0">
                <a:ln>
                  <a:noFill/>
                </a:ln>
                <a:solidFill>
                  <a:prstClr val="black"/>
                </a:solidFill>
                <a:effectLst/>
                <a:uLnTx/>
                <a:uFillTx/>
                <a:latin typeface="字魂59号-创粗黑" panose="00000500000000000000" pitchFamily="2" charset="-122"/>
                <a:ea typeface="宋体" panose="02010600030101010101" pitchFamily="2" charset="-122"/>
                <a:cs typeface="+mn-cs"/>
              </a:rPr>
            </a:fld>
            <a:endParaRPr kumimoji="0" lang="zh-CN" altLang="en-US" sz="1200" b="0" i="0" u="none" strike="noStrike" kern="1200" cap="none" spc="0" normalizeH="0" baseline="0" noProof="0" dirty="0">
              <a:ln>
                <a:noFill/>
              </a:ln>
              <a:solidFill>
                <a:prstClr val="black"/>
              </a:solidFill>
              <a:effectLst/>
              <a:uLnTx/>
              <a:uFillTx/>
              <a:latin typeface="字魂59号-创粗黑" panose="00000500000000000000" pitchFamily="2" charset="-122"/>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1AB0D37F-659F-4EDC-99AE-2145AD58BCC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08E45B-A9DD-4A91-B03F-6B2CA8BE8B3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3" name="Rectangle 41"/>
          <p:cNvSpPr/>
          <p:nvPr userDrawn="1"/>
        </p:nvSpPr>
        <p:spPr>
          <a:xfrm rot="16200000">
            <a:off x="-51962" y="603659"/>
            <a:ext cx="605446" cy="36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41"/>
          <p:cNvSpPr/>
          <p:nvPr userDrawn="1"/>
        </p:nvSpPr>
        <p:spPr>
          <a:xfrm rot="16200000">
            <a:off x="-211650" y="530752"/>
            <a:ext cx="605446" cy="18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5" name="直接连接符 4"/>
          <p:cNvCxnSpPr/>
          <p:nvPr userDrawn="1"/>
        </p:nvCxnSpPr>
        <p:spPr>
          <a:xfrm>
            <a:off x="3641737" y="627477"/>
            <a:ext cx="8321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biLevel thresh="2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Lst>
          </a:blip>
          <a:stretch>
            <a:fillRect/>
          </a:stretch>
        </p:blipFill>
        <p:spPr>
          <a:xfrm>
            <a:off x="1019569" y="1034275"/>
            <a:ext cx="4049395" cy="4049395"/>
          </a:xfrm>
          <a:prstGeom prst="rect">
            <a:avLst/>
          </a:prstGeom>
        </p:spPr>
      </p:pic>
      <p:grpSp>
        <p:nvGrpSpPr>
          <p:cNvPr id="3" name="组合 2"/>
          <p:cNvGrpSpPr/>
          <p:nvPr userDrawn="1"/>
        </p:nvGrpSpPr>
        <p:grpSpPr>
          <a:xfrm>
            <a:off x="4609467" y="2141855"/>
            <a:ext cx="7581900" cy="5080"/>
            <a:chOff x="7259" y="3373"/>
            <a:chExt cx="11940" cy="8"/>
          </a:xfrm>
        </p:grpSpPr>
        <p:cxnSp>
          <p:nvCxnSpPr>
            <p:cNvPr id="4" name="直接连接符 3"/>
            <p:cNvCxnSpPr/>
            <p:nvPr/>
          </p:nvCxnSpPr>
          <p:spPr>
            <a:xfrm>
              <a:off x="7259" y="337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4285" y="3373"/>
              <a:ext cx="49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userDrawn="1"/>
        </p:nvGrpSpPr>
        <p:grpSpPr>
          <a:xfrm>
            <a:off x="1" y="4806097"/>
            <a:ext cx="8279131" cy="5080"/>
            <a:chOff x="0" y="7413"/>
            <a:chExt cx="13038" cy="8"/>
          </a:xfrm>
        </p:grpSpPr>
        <p:cxnSp>
          <p:nvCxnSpPr>
            <p:cNvPr id="7" name="直接连接符 6"/>
            <p:cNvCxnSpPr/>
            <p:nvPr/>
          </p:nvCxnSpPr>
          <p:spPr>
            <a:xfrm>
              <a:off x="0" y="7413"/>
              <a:ext cx="628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488" y="7413"/>
              <a:ext cx="7551" cy="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par>
                          <p:cTn id="17" fill="hold">
                            <p:stCondLst>
                              <p:cond delay="1000"/>
                            </p:stCondLst>
                            <p:childTnLst>
                              <p:par>
                                <p:cTn id="18" presetID="8" presetClass="emph" presetSubtype="0" fill="hold" nodeType="afterEffect">
                                  <p:stCondLst>
                                    <p:cond delay="0"/>
                                  </p:stCondLst>
                                  <p:childTnLst>
                                    <p:animRot by="21600000">
                                      <p:cBhvr>
                                        <p:cTn id="19" dur="2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4" name="矩形 3"/>
          <p:cNvSpPr/>
          <p:nvPr userDrawn="1"/>
        </p:nvSpPr>
        <p:spPr>
          <a:xfrm>
            <a:off x="0" y="203458"/>
            <a:ext cx="775136" cy="230832"/>
          </a:xfrm>
          <a:prstGeom prst="rect">
            <a:avLst/>
          </a:prstGeom>
        </p:spPr>
        <p:txBody>
          <a:bodyPr wrap="square">
            <a:spAutoFit/>
          </a:bodyPr>
          <a:lstStyle/>
          <a:p>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模板下载：</a:t>
            </a:r>
            <a:r>
              <a:rPr lang="en-US" altLang="zh-CN" sz="100" dirty="0">
                <a:solidFill>
                  <a:prstClr val="black"/>
                </a:solidFill>
                <a:latin typeface="Calibri" panose="020F0502020204030204"/>
                <a:ea typeface="宋体" panose="02010600030101010101" pitchFamily="2" charset="-122"/>
              </a:rPr>
              <a:t>www.1ppt.com/moban/          </a:t>
            </a:r>
            <a:r>
              <a:rPr lang="zh-CN" altLang="en-US" sz="100" dirty="0">
                <a:solidFill>
                  <a:prstClr val="black"/>
                </a:solidFill>
                <a:latin typeface="Calibri" panose="020F0502020204030204"/>
                <a:ea typeface="宋体" panose="02010600030101010101" pitchFamily="2" charset="-122"/>
              </a:rPr>
              <a:t>行业</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模板：</a:t>
            </a:r>
            <a:r>
              <a:rPr lang="en-US" altLang="zh-CN" sz="100" dirty="0">
                <a:solidFill>
                  <a:prstClr val="black"/>
                </a:solidFill>
                <a:latin typeface="Calibri" panose="020F0502020204030204"/>
                <a:ea typeface="宋体" panose="02010600030101010101" pitchFamily="2" charset="-122"/>
              </a:rPr>
              <a:t>www.1ppt.com/hangye/ </a:t>
            </a:r>
            <a:endParaRPr lang="en-US" altLang="zh-CN" sz="100" dirty="0">
              <a:solidFill>
                <a:prstClr val="black"/>
              </a:solidFill>
              <a:latin typeface="Calibri" panose="020F0502020204030204"/>
              <a:ea typeface="宋体" panose="02010600030101010101" pitchFamily="2" charset="-122"/>
            </a:endParaRPr>
          </a:p>
          <a:p>
            <a:r>
              <a:rPr lang="zh-CN" altLang="en-US" sz="100" dirty="0">
                <a:solidFill>
                  <a:prstClr val="black"/>
                </a:solidFill>
                <a:latin typeface="Calibri" panose="020F0502020204030204"/>
                <a:ea typeface="宋体" panose="02010600030101010101" pitchFamily="2" charset="-122"/>
              </a:rPr>
              <a:t>节日</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模板：</a:t>
            </a:r>
            <a:r>
              <a:rPr lang="en-US" altLang="zh-CN" sz="100" dirty="0">
                <a:solidFill>
                  <a:prstClr val="black"/>
                </a:solidFill>
                <a:latin typeface="Calibri" panose="020F0502020204030204"/>
                <a:ea typeface="宋体" panose="02010600030101010101" pitchFamily="2" charset="-122"/>
              </a:rPr>
              <a:t>www.1ppt.com/jieri/          PPT</a:t>
            </a:r>
            <a:r>
              <a:rPr lang="zh-CN" altLang="en-US" sz="100" dirty="0">
                <a:solidFill>
                  <a:prstClr val="black"/>
                </a:solidFill>
                <a:latin typeface="Calibri" panose="020F0502020204030204"/>
                <a:ea typeface="宋体" panose="02010600030101010101" pitchFamily="2" charset="-122"/>
              </a:rPr>
              <a:t>素材：</a:t>
            </a:r>
            <a:r>
              <a:rPr lang="en-US" altLang="zh-CN" sz="100" dirty="0">
                <a:solidFill>
                  <a:prstClr val="black"/>
                </a:solidFill>
                <a:latin typeface="Calibri" panose="020F0502020204030204"/>
                <a:ea typeface="宋体" panose="02010600030101010101" pitchFamily="2" charset="-122"/>
              </a:rPr>
              <a:t>www.1ppt.com/sucai/</a:t>
            </a:r>
            <a:endParaRPr lang="en-US" altLang="zh-CN" sz="100" dirty="0">
              <a:solidFill>
                <a:prstClr val="black"/>
              </a:solidFill>
              <a:latin typeface="Calibri" panose="020F0502020204030204"/>
              <a:ea typeface="宋体" panose="02010600030101010101" pitchFamily="2" charset="-122"/>
            </a:endParaRPr>
          </a:p>
          <a:p>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背景图片：</a:t>
            </a:r>
            <a:r>
              <a:rPr lang="en-US" altLang="zh-CN" sz="100" dirty="0">
                <a:solidFill>
                  <a:prstClr val="black"/>
                </a:solidFill>
                <a:latin typeface="Calibri" panose="020F0502020204030204"/>
                <a:ea typeface="宋体" panose="02010600030101010101" pitchFamily="2" charset="-122"/>
              </a:rPr>
              <a:t>www.1ppt.com/beijing/        PPT</a:t>
            </a:r>
            <a:r>
              <a:rPr lang="zh-CN" altLang="en-US" sz="100" dirty="0">
                <a:solidFill>
                  <a:prstClr val="black"/>
                </a:solidFill>
                <a:latin typeface="Calibri" panose="020F0502020204030204"/>
                <a:ea typeface="宋体" panose="02010600030101010101" pitchFamily="2" charset="-122"/>
              </a:rPr>
              <a:t>图表：</a:t>
            </a:r>
            <a:r>
              <a:rPr lang="en-US" altLang="zh-CN" sz="100" dirty="0">
                <a:solidFill>
                  <a:prstClr val="black"/>
                </a:solidFill>
                <a:latin typeface="Calibri" panose="020F0502020204030204"/>
                <a:ea typeface="宋体" panose="02010600030101010101" pitchFamily="2" charset="-122"/>
              </a:rPr>
              <a:t>www.1ppt.com/tubiao/      </a:t>
            </a:r>
            <a:endParaRPr lang="en-US" altLang="zh-CN" sz="100" dirty="0">
              <a:solidFill>
                <a:prstClr val="black"/>
              </a:solidFill>
              <a:latin typeface="Calibri" panose="020F0502020204030204"/>
              <a:ea typeface="宋体" panose="02010600030101010101" pitchFamily="2" charset="-122"/>
            </a:endParaRPr>
          </a:p>
          <a:p>
            <a:r>
              <a:rPr lang="zh-CN" altLang="en-US" sz="100" dirty="0">
                <a:solidFill>
                  <a:prstClr val="black"/>
                </a:solidFill>
                <a:latin typeface="Calibri" panose="020F0502020204030204"/>
                <a:ea typeface="宋体" panose="02010600030101010101" pitchFamily="2" charset="-122"/>
              </a:rPr>
              <a:t>精美</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下载：</a:t>
            </a:r>
            <a:r>
              <a:rPr lang="en-US" altLang="zh-CN" sz="100" dirty="0">
                <a:solidFill>
                  <a:prstClr val="black"/>
                </a:solidFill>
                <a:latin typeface="Calibri" panose="020F0502020204030204"/>
                <a:ea typeface="宋体" panose="02010600030101010101" pitchFamily="2" charset="-122"/>
              </a:rPr>
              <a:t>www.1ppt.com/xiazai/         PPT</a:t>
            </a:r>
            <a:r>
              <a:rPr lang="zh-CN" altLang="en-US" sz="100" dirty="0">
                <a:solidFill>
                  <a:prstClr val="black"/>
                </a:solidFill>
                <a:latin typeface="Calibri" panose="020F0502020204030204"/>
                <a:ea typeface="宋体" panose="02010600030101010101" pitchFamily="2" charset="-122"/>
              </a:rPr>
              <a:t>教程： </a:t>
            </a:r>
            <a:r>
              <a:rPr lang="en-US" altLang="zh-CN" sz="100" dirty="0">
                <a:solidFill>
                  <a:prstClr val="black"/>
                </a:solidFill>
                <a:latin typeface="Calibri" panose="020F0502020204030204"/>
                <a:ea typeface="宋体" panose="02010600030101010101" pitchFamily="2" charset="-122"/>
              </a:rPr>
              <a:t>www.1ppt.com/powerpoint/      </a:t>
            </a:r>
            <a:endParaRPr lang="en-US" altLang="zh-CN" sz="100" dirty="0">
              <a:solidFill>
                <a:prstClr val="black"/>
              </a:solidFill>
              <a:latin typeface="Calibri" panose="020F0502020204030204"/>
              <a:ea typeface="宋体" panose="02010600030101010101" pitchFamily="2" charset="-122"/>
            </a:endParaRPr>
          </a:p>
          <a:p>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课件：</a:t>
            </a:r>
            <a:r>
              <a:rPr lang="en-US" altLang="zh-CN" sz="100" dirty="0">
                <a:solidFill>
                  <a:prstClr val="black"/>
                </a:solidFill>
                <a:latin typeface="Calibri" panose="020F0502020204030204"/>
                <a:ea typeface="宋体" panose="02010600030101010101" pitchFamily="2" charset="-122"/>
              </a:rPr>
              <a:t>www.1ppt.com/kejian/             </a:t>
            </a:r>
            <a:r>
              <a:rPr lang="zh-CN" altLang="en-US" sz="100" dirty="0">
                <a:solidFill>
                  <a:prstClr val="black"/>
                </a:solidFill>
                <a:latin typeface="Calibri" panose="020F0502020204030204"/>
                <a:ea typeface="宋体" panose="02010600030101010101" pitchFamily="2" charset="-122"/>
              </a:rPr>
              <a:t>字体下载：</a:t>
            </a:r>
            <a:r>
              <a:rPr lang="en-US" altLang="zh-CN" sz="100" dirty="0">
                <a:solidFill>
                  <a:prstClr val="black"/>
                </a:solidFill>
                <a:latin typeface="Calibri" panose="020F0502020204030204"/>
                <a:ea typeface="宋体" panose="02010600030101010101" pitchFamily="2" charset="-122"/>
              </a:rPr>
              <a:t>www.1ppt.com/ziti/</a:t>
            </a:r>
            <a:endParaRPr lang="en-US" altLang="zh-CN" sz="100" dirty="0">
              <a:solidFill>
                <a:prstClr val="black"/>
              </a:solidFill>
              <a:latin typeface="Calibri" panose="020F0502020204030204"/>
              <a:ea typeface="宋体" panose="02010600030101010101" pitchFamily="2" charset="-122"/>
            </a:endParaRPr>
          </a:p>
          <a:p>
            <a:r>
              <a:rPr lang="zh-CN" altLang="en-US" sz="100" dirty="0">
                <a:solidFill>
                  <a:prstClr val="black"/>
                </a:solidFill>
                <a:latin typeface="Calibri" panose="020F0502020204030204"/>
                <a:ea typeface="宋体" panose="02010600030101010101" pitchFamily="2" charset="-122"/>
              </a:rPr>
              <a:t>工作总结</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a:t>
            </a:r>
            <a:r>
              <a:rPr lang="en-US" altLang="zh-CN" sz="100" dirty="0">
                <a:solidFill>
                  <a:prstClr val="black"/>
                </a:solidFill>
                <a:latin typeface="Calibri" panose="020F0502020204030204"/>
                <a:ea typeface="宋体" panose="02010600030101010101" pitchFamily="2" charset="-122"/>
              </a:rPr>
              <a:t>www.1ppt.com/xiazai/zongjie/ </a:t>
            </a:r>
            <a:r>
              <a:rPr lang="zh-CN" altLang="en-US" sz="100" dirty="0">
                <a:solidFill>
                  <a:prstClr val="black"/>
                </a:solidFill>
                <a:latin typeface="Calibri" panose="020F0502020204030204"/>
                <a:ea typeface="宋体" panose="02010600030101010101" pitchFamily="2" charset="-122"/>
              </a:rPr>
              <a:t>工作计划：</a:t>
            </a:r>
            <a:r>
              <a:rPr lang="en-US" altLang="zh-CN" sz="100" dirty="0">
                <a:solidFill>
                  <a:prstClr val="black"/>
                </a:solidFill>
                <a:latin typeface="Calibri" panose="020F0502020204030204"/>
                <a:ea typeface="宋体" panose="02010600030101010101" pitchFamily="2" charset="-122"/>
              </a:rPr>
              <a:t>www.1ppt.com/xiazai/jihua/</a:t>
            </a:r>
            <a:endParaRPr lang="en-US" altLang="zh-CN" sz="100" dirty="0">
              <a:solidFill>
                <a:prstClr val="black"/>
              </a:solidFill>
              <a:latin typeface="Calibri" panose="020F0502020204030204"/>
              <a:ea typeface="宋体" panose="02010600030101010101" pitchFamily="2" charset="-122"/>
            </a:endParaRPr>
          </a:p>
          <a:p>
            <a:r>
              <a:rPr lang="zh-CN" altLang="en-US" sz="100" dirty="0">
                <a:solidFill>
                  <a:prstClr val="black"/>
                </a:solidFill>
                <a:latin typeface="Calibri" panose="020F0502020204030204"/>
                <a:ea typeface="宋体" panose="02010600030101010101" pitchFamily="2" charset="-122"/>
              </a:rPr>
              <a:t>商务</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模板：</a:t>
            </a:r>
            <a:r>
              <a:rPr lang="en-US" altLang="zh-CN" sz="100" dirty="0">
                <a:solidFill>
                  <a:prstClr val="black"/>
                </a:solidFill>
                <a:latin typeface="Calibri" panose="020F0502020204030204"/>
                <a:ea typeface="宋体" panose="02010600030101010101" pitchFamily="2" charset="-122"/>
              </a:rPr>
              <a:t>www.1ppt.com/moban/shangwu/  </a:t>
            </a:r>
            <a:r>
              <a:rPr lang="zh-CN" altLang="en-US" sz="100" dirty="0">
                <a:solidFill>
                  <a:prstClr val="black"/>
                </a:solidFill>
                <a:latin typeface="Calibri" panose="020F0502020204030204"/>
                <a:ea typeface="宋体" panose="02010600030101010101" pitchFamily="2" charset="-122"/>
              </a:rPr>
              <a:t>个人简历</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a:t>
            </a:r>
            <a:r>
              <a:rPr lang="en-US" altLang="zh-CN" sz="100" dirty="0">
                <a:solidFill>
                  <a:prstClr val="black"/>
                </a:solidFill>
                <a:latin typeface="Calibri" panose="020F0502020204030204"/>
                <a:ea typeface="宋体" panose="02010600030101010101" pitchFamily="2" charset="-122"/>
              </a:rPr>
              <a:t>www.1ppt.com/xiazai/jianli/  </a:t>
            </a:r>
            <a:endParaRPr lang="en-US" altLang="zh-CN" sz="100" dirty="0">
              <a:solidFill>
                <a:prstClr val="black"/>
              </a:solidFill>
              <a:latin typeface="Calibri" panose="020F0502020204030204"/>
              <a:ea typeface="宋体" panose="02010600030101010101" pitchFamily="2" charset="-122"/>
            </a:endParaRPr>
          </a:p>
          <a:p>
            <a:r>
              <a:rPr lang="zh-CN" altLang="en-US" sz="100" dirty="0">
                <a:solidFill>
                  <a:prstClr val="black"/>
                </a:solidFill>
                <a:latin typeface="Calibri" panose="020F0502020204030204"/>
                <a:ea typeface="宋体" panose="02010600030101010101" pitchFamily="2" charset="-122"/>
              </a:rPr>
              <a:t>毕业答辩</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a:t>
            </a:r>
            <a:r>
              <a:rPr lang="en-US" altLang="zh-CN" sz="100" dirty="0">
                <a:solidFill>
                  <a:prstClr val="black"/>
                </a:solidFill>
                <a:latin typeface="Calibri" panose="020F0502020204030204"/>
                <a:ea typeface="宋体" panose="02010600030101010101" pitchFamily="2" charset="-122"/>
              </a:rPr>
              <a:t>www.1ppt.com/xiazai/dabian/  </a:t>
            </a:r>
            <a:r>
              <a:rPr lang="zh-CN" altLang="en-US" sz="100" dirty="0">
                <a:solidFill>
                  <a:prstClr val="black"/>
                </a:solidFill>
                <a:latin typeface="Calibri" panose="020F0502020204030204"/>
                <a:ea typeface="宋体" panose="02010600030101010101" pitchFamily="2" charset="-122"/>
              </a:rPr>
              <a:t>工作汇报</a:t>
            </a:r>
            <a:r>
              <a:rPr lang="en-US" altLang="zh-CN" sz="100" dirty="0">
                <a:solidFill>
                  <a:prstClr val="black"/>
                </a:solidFill>
                <a:latin typeface="Calibri" panose="020F0502020204030204"/>
                <a:ea typeface="宋体" panose="02010600030101010101" pitchFamily="2" charset="-122"/>
              </a:rPr>
              <a:t>PPT</a:t>
            </a:r>
            <a:r>
              <a:rPr lang="zh-CN" altLang="en-US" sz="100" dirty="0">
                <a:solidFill>
                  <a:prstClr val="black"/>
                </a:solidFill>
                <a:latin typeface="Calibri" panose="020F0502020204030204"/>
                <a:ea typeface="宋体" panose="02010600030101010101" pitchFamily="2" charset="-122"/>
              </a:rPr>
              <a:t>：</a:t>
            </a:r>
            <a:r>
              <a:rPr lang="en-US" altLang="zh-CN" sz="100" dirty="0">
                <a:solidFill>
                  <a:prstClr val="black"/>
                </a:solidFill>
                <a:latin typeface="Calibri" panose="020F0502020204030204"/>
                <a:ea typeface="宋体" panose="02010600030101010101" pitchFamily="2" charset="-122"/>
              </a:rPr>
              <a:t>www.1ppt.com/xiazai/huibao/    </a:t>
            </a:r>
            <a:endParaRPr lang="en-US" altLang="zh-CN" sz="100" dirty="0">
              <a:solidFill>
                <a:prstClr val="black"/>
              </a:solidFill>
              <a:latin typeface="Calibri" panose="020F0502020204030204"/>
              <a:ea typeface="宋体" panose="02010600030101010101" pitchFamily="2" charset="-122"/>
            </a:endParaRPr>
          </a:p>
          <a:p>
            <a:r>
              <a:rPr lang="en-US" altLang="zh-CN" sz="100" dirty="0">
                <a:solidFill>
                  <a:prstClr val="black"/>
                </a:solidFill>
                <a:latin typeface="Calibri" panose="020F0502020204030204"/>
                <a:ea typeface="宋体" panose="02010600030101010101" pitchFamily="2" charset="-122"/>
              </a:rPr>
              <a:t> </a:t>
            </a:r>
            <a:endParaRPr lang="en-US" altLang="zh-CN" sz="100" dirty="0">
              <a:solidFill>
                <a:prstClr val="black"/>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4.jpeg"/><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 y="1082"/>
            <a:ext cx="12191980" cy="685584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hyperlink" Target="https://blog.csdn.net/qq_41705423/article/details/81904027" TargetMode="External"/><Relationship Id="rId1" Type="http://schemas.openxmlformats.org/officeDocument/2006/relationships/hyperlink" Target="https://blog.csdn.net/sugarbliss/article/details/86495945"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9.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hyperlink" Target="https://baike.baidu.com/item/%E7%BA%BF%E6%80%A7%E8%A1%A8/3228081" TargetMode="External"/><Relationship Id="rId1" Type="http://schemas.openxmlformats.org/officeDocument/2006/relationships/hyperlink" Target="https://baike.baidu.com/item/%E6%A0%88/12808149"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hyperlink" Target="https://nanti.jisuanke.com/oi?kw=&amp;sort=&amp;status=&amp;tags=,STL,%E5%B8%B8%E7%94%A8%20C++%20STL&amp;page=1" TargetMode="External"/><Relationship Id="rId1" Type="http://schemas.openxmlformats.org/officeDocument/2006/relationships/hyperlink" Target="http://120.78.128.11/Contest.jsp?cid=486"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hyperlink" Target="https://nanti.jisuanke.com/t/T1526" TargetMode="Externa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hyperlink" Target="https://baike.baidu.com/item/%E5%AD%98%E5%82%A8%E7%BB%93%E6%9E%84/350782" TargetMode="External"/><Relationship Id="rId1" Type="http://schemas.openxmlformats.org/officeDocument/2006/relationships/hyperlink" Target="https://baike.baidu.com/item/%E9%80%BB%E8%BE%91%E7%BB%93%E6%9E%84/9663235" TargetMode="Externa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hyperlink" Target="https://baike.baidu.com/item/%E9%9B%86%E5%90%88/2908117" TargetMode="Externa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tags" Target="../tags/tag1.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hyperlink" Target="https://oi-wiki.org/ds/dsu/#_3" TargetMode="Externa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2.png"/><Relationship Id="rId1"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4.png"/><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hyperlink" Target="https://baike.baidu.com/item/%E9%93%BE%E8%A1%A8/979447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image" Target="../media/image12.png"/><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a:stretch>
            <a:fillRect/>
          </a:stretch>
        </p:blipFill>
        <p:spPr>
          <a:xfrm>
            <a:off x="0" y="0"/>
            <a:ext cx="12192000" cy="6858000"/>
          </a:xfrm>
          <a:prstGeom prst="rect">
            <a:avLst/>
          </a:prstGeom>
        </p:spPr>
      </p:pic>
      <p:sp>
        <p:nvSpPr>
          <p:cNvPr id="9" name="文本框 8"/>
          <p:cNvSpPr txBox="1"/>
          <p:nvPr/>
        </p:nvSpPr>
        <p:spPr>
          <a:xfrm>
            <a:off x="1444168" y="2068771"/>
            <a:ext cx="9588505" cy="2862322"/>
          </a:xfrm>
          <a:prstGeom prst="rect">
            <a:avLst/>
          </a:prstGeom>
          <a:noFill/>
          <a:effectLst/>
        </p:spPr>
        <p:txBody>
          <a:bodyPr wrap="square" rtlCol="0">
            <a:spAutoFit/>
          </a:bodyPr>
          <a:lstStyle/>
          <a:p>
            <a:pPr algn="ctr"/>
            <a:r>
              <a:rPr lang="zh-CN" altLang="en-US" sz="6000" dirty="0">
                <a:solidFill>
                  <a:schemeClr val="accent1">
                    <a:lumMod val="40000"/>
                    <a:lumOff val="60000"/>
                  </a:schemeClr>
                </a:solidFill>
              </a:rPr>
              <a:t>基本数据结构</a:t>
            </a:r>
            <a:endParaRPr lang="en-US" altLang="zh-CN" sz="6000" dirty="0">
              <a:solidFill>
                <a:schemeClr val="accent1">
                  <a:lumMod val="40000"/>
                  <a:lumOff val="60000"/>
                </a:schemeClr>
              </a:solidFill>
            </a:endParaRPr>
          </a:p>
          <a:p>
            <a:pPr algn="ctr"/>
            <a:r>
              <a:rPr lang="en-US" altLang="zh-CN" sz="6000" dirty="0">
                <a:solidFill>
                  <a:schemeClr val="accent1">
                    <a:lumMod val="40000"/>
                    <a:lumOff val="60000"/>
                  </a:schemeClr>
                </a:solidFill>
              </a:rPr>
              <a:t>&amp;&amp;</a:t>
            </a:r>
            <a:r>
              <a:rPr lang="zh-CN" altLang="en-US" sz="6000" dirty="0">
                <a:solidFill>
                  <a:schemeClr val="accent1">
                    <a:lumMod val="40000"/>
                    <a:lumOff val="60000"/>
                  </a:schemeClr>
                </a:solidFill>
              </a:rPr>
              <a:t> </a:t>
            </a:r>
            <a:endParaRPr lang="en-US" altLang="zh-CN" sz="6000" dirty="0">
              <a:solidFill>
                <a:schemeClr val="accent1">
                  <a:lumMod val="40000"/>
                  <a:lumOff val="60000"/>
                </a:schemeClr>
              </a:solidFill>
            </a:endParaRPr>
          </a:p>
          <a:p>
            <a:pPr algn="ctr"/>
            <a:r>
              <a:rPr lang="zh-CN" altLang="en-US" sz="6000" dirty="0">
                <a:solidFill>
                  <a:schemeClr val="accent1">
                    <a:lumMod val="40000"/>
                    <a:lumOff val="60000"/>
                  </a:schemeClr>
                </a:solidFill>
              </a:rPr>
              <a:t>并查集</a:t>
            </a:r>
            <a:endParaRPr lang="zh-CN" altLang="en-US" sz="6000" dirty="0">
              <a:solidFill>
                <a:schemeClr val="accent1">
                  <a:lumMod val="40000"/>
                  <a:lumOff val="6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gtEl>
                                        <p:attrNameLst>
                                          <p:attrName>ppt_y</p:attrName>
                                        </p:attrNameLst>
                                      </p:cBhvr>
                                      <p:tavLst>
                                        <p:tav tm="0">
                                          <p:val>
                                            <p:strVal val="#ppt_y"/>
                                          </p:val>
                                        </p:tav>
                                        <p:tav tm="100000">
                                          <p:val>
                                            <p:strVal val="#ppt_y"/>
                                          </p:val>
                                        </p:tav>
                                      </p:tavLst>
                                    </p:anim>
                                    <p:anim calcmode="lin" valueType="num">
                                      <p:cBhvr>
                                        <p:cTn id="1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en-US" altLang="zh-CN" sz="5400" dirty="0"/>
              <a:t>3.</a:t>
            </a:r>
            <a:r>
              <a:rPr lang="zh-CN" altLang="en-US" sz="5400" dirty="0">
                <a:solidFill>
                  <a:schemeClr val="bg2"/>
                </a:solidFill>
              </a:rPr>
              <a:t>链表</a:t>
            </a:r>
            <a:endParaRPr lang="zh-CN" altLang="en-US" sz="5400" dirty="0">
              <a:solidFill>
                <a:schemeClr val="bg2"/>
              </a:solidFill>
            </a:endParaRPr>
          </a:p>
        </p:txBody>
      </p:sp>
      <p:sp>
        <p:nvSpPr>
          <p:cNvPr id="5" name="文本框 4"/>
          <p:cNvSpPr txBox="1"/>
          <p:nvPr/>
        </p:nvSpPr>
        <p:spPr>
          <a:xfrm>
            <a:off x="3036814" y="569171"/>
            <a:ext cx="3699545" cy="523220"/>
          </a:xfrm>
          <a:prstGeom prst="rect">
            <a:avLst/>
          </a:prstGeom>
          <a:noFill/>
        </p:spPr>
        <p:txBody>
          <a:bodyPr wrap="square" rtlCol="0">
            <a:spAutoFit/>
          </a:bodyPr>
          <a:lstStyle/>
          <a:p>
            <a:r>
              <a:rPr lang="zh-CN" altLang="en-US" sz="2800" dirty="0">
                <a:solidFill>
                  <a:schemeClr val="bg2"/>
                </a:solidFill>
              </a:rPr>
              <a:t>数组模拟链表</a:t>
            </a:r>
            <a:endParaRPr lang="zh-CN" altLang="en-US" sz="2800" dirty="0">
              <a:solidFill>
                <a:schemeClr val="bg2"/>
              </a:solidFill>
            </a:endParaRPr>
          </a:p>
        </p:txBody>
      </p:sp>
      <p:sp>
        <p:nvSpPr>
          <p:cNvPr id="8" name="矩形 7"/>
          <p:cNvSpPr/>
          <p:nvPr/>
        </p:nvSpPr>
        <p:spPr>
          <a:xfrm>
            <a:off x="1008661" y="3709380"/>
            <a:ext cx="1333850" cy="6543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p:cNvCxnSpPr>
            <a:stCxn id="8" idx="0"/>
            <a:endCxn id="8" idx="2"/>
          </p:cNvCxnSpPr>
          <p:nvPr/>
        </p:nvCxnSpPr>
        <p:spPr>
          <a:xfrm>
            <a:off x="1675586" y="3709380"/>
            <a:ext cx="0" cy="654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71579" y="3805718"/>
            <a:ext cx="594341" cy="461665"/>
          </a:xfrm>
          <a:prstGeom prst="rect">
            <a:avLst/>
          </a:prstGeom>
          <a:noFill/>
        </p:spPr>
        <p:txBody>
          <a:bodyPr wrap="square" rtlCol="0">
            <a:spAutoFit/>
          </a:bodyPr>
          <a:lstStyle/>
          <a:p>
            <a:r>
              <a:rPr lang="en-US" altLang="zh-CN" sz="2400" dirty="0"/>
              <a:t>d1</a:t>
            </a:r>
            <a:endParaRPr lang="zh-CN" altLang="en-US" sz="2400" dirty="0"/>
          </a:p>
        </p:txBody>
      </p:sp>
      <p:cxnSp>
        <p:nvCxnSpPr>
          <p:cNvPr id="18" name="直接箭头连接符 17"/>
          <p:cNvCxnSpPr/>
          <p:nvPr/>
        </p:nvCxnSpPr>
        <p:spPr>
          <a:xfrm>
            <a:off x="2229260" y="4036551"/>
            <a:ext cx="6040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1472003" y="4460058"/>
            <a:ext cx="534947" cy="523220"/>
          </a:xfrm>
          <a:prstGeom prst="rect">
            <a:avLst/>
          </a:prstGeom>
          <a:noFill/>
        </p:spPr>
        <p:txBody>
          <a:bodyPr wrap="square" rtlCol="0">
            <a:spAutoFit/>
          </a:bodyPr>
          <a:lstStyle/>
          <a:p>
            <a:r>
              <a:rPr lang="en-US" altLang="zh-CN" sz="2800" dirty="0">
                <a:solidFill>
                  <a:schemeClr val="bg2"/>
                </a:solidFill>
              </a:rPr>
              <a:t>1</a:t>
            </a:r>
            <a:endParaRPr lang="zh-CN" altLang="en-US" sz="2800" dirty="0">
              <a:solidFill>
                <a:schemeClr val="bg2"/>
              </a:solidFill>
            </a:endParaRPr>
          </a:p>
        </p:txBody>
      </p:sp>
      <p:sp>
        <p:nvSpPr>
          <p:cNvPr id="23" name="文本框 22"/>
          <p:cNvSpPr txBox="1"/>
          <p:nvPr/>
        </p:nvSpPr>
        <p:spPr>
          <a:xfrm>
            <a:off x="1793043" y="3805717"/>
            <a:ext cx="436217" cy="461665"/>
          </a:xfrm>
          <a:prstGeom prst="rect">
            <a:avLst/>
          </a:prstGeom>
          <a:noFill/>
        </p:spPr>
        <p:txBody>
          <a:bodyPr wrap="square" rtlCol="0">
            <a:spAutoFit/>
          </a:bodyPr>
          <a:lstStyle/>
          <a:p>
            <a:r>
              <a:rPr lang="en-US" altLang="zh-CN" sz="2400" dirty="0"/>
              <a:t>4</a:t>
            </a:r>
            <a:endParaRPr lang="zh-CN" altLang="en-US" sz="2400" dirty="0"/>
          </a:p>
        </p:txBody>
      </p:sp>
      <p:sp>
        <p:nvSpPr>
          <p:cNvPr id="25" name="矩形 24"/>
          <p:cNvSpPr/>
          <p:nvPr/>
        </p:nvSpPr>
        <p:spPr>
          <a:xfrm>
            <a:off x="2850043" y="3709380"/>
            <a:ext cx="1333850" cy="6543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连接符 25"/>
          <p:cNvCxnSpPr>
            <a:stCxn id="25" idx="0"/>
            <a:endCxn id="25" idx="2"/>
          </p:cNvCxnSpPr>
          <p:nvPr/>
        </p:nvCxnSpPr>
        <p:spPr>
          <a:xfrm>
            <a:off x="3516968" y="3709380"/>
            <a:ext cx="0" cy="654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912961" y="3805717"/>
            <a:ext cx="563019" cy="477401"/>
          </a:xfrm>
          <a:prstGeom prst="rect">
            <a:avLst/>
          </a:prstGeom>
          <a:noFill/>
        </p:spPr>
        <p:txBody>
          <a:bodyPr wrap="square" rtlCol="0">
            <a:spAutoFit/>
          </a:bodyPr>
          <a:lstStyle/>
          <a:p>
            <a:r>
              <a:rPr lang="en-US" altLang="zh-CN" sz="2400" dirty="0"/>
              <a:t>d2</a:t>
            </a:r>
            <a:endParaRPr lang="zh-CN" altLang="en-US" sz="2400" dirty="0"/>
          </a:p>
        </p:txBody>
      </p:sp>
      <p:cxnSp>
        <p:nvCxnSpPr>
          <p:cNvPr id="28" name="直接箭头连接符 27"/>
          <p:cNvCxnSpPr/>
          <p:nvPr/>
        </p:nvCxnSpPr>
        <p:spPr>
          <a:xfrm>
            <a:off x="4070642" y="4036551"/>
            <a:ext cx="6040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文本框 28"/>
          <p:cNvSpPr txBox="1"/>
          <p:nvPr/>
        </p:nvSpPr>
        <p:spPr>
          <a:xfrm>
            <a:off x="3076387" y="4460058"/>
            <a:ext cx="534947" cy="523220"/>
          </a:xfrm>
          <a:prstGeom prst="rect">
            <a:avLst/>
          </a:prstGeom>
          <a:noFill/>
        </p:spPr>
        <p:txBody>
          <a:bodyPr wrap="square" rtlCol="0">
            <a:spAutoFit/>
          </a:bodyPr>
          <a:lstStyle/>
          <a:p>
            <a:r>
              <a:rPr lang="en-US" altLang="zh-CN" sz="2800" dirty="0">
                <a:solidFill>
                  <a:schemeClr val="bg2"/>
                </a:solidFill>
              </a:rPr>
              <a:t>4</a:t>
            </a:r>
            <a:endParaRPr lang="zh-CN" altLang="en-US" sz="2800" dirty="0">
              <a:solidFill>
                <a:schemeClr val="bg2"/>
              </a:solidFill>
            </a:endParaRPr>
          </a:p>
        </p:txBody>
      </p:sp>
      <p:sp>
        <p:nvSpPr>
          <p:cNvPr id="30" name="文本框 29"/>
          <p:cNvSpPr txBox="1"/>
          <p:nvPr/>
        </p:nvSpPr>
        <p:spPr>
          <a:xfrm>
            <a:off x="3611334" y="3821453"/>
            <a:ext cx="486558" cy="461665"/>
          </a:xfrm>
          <a:prstGeom prst="rect">
            <a:avLst/>
          </a:prstGeom>
          <a:noFill/>
        </p:spPr>
        <p:txBody>
          <a:bodyPr wrap="square" rtlCol="0">
            <a:spAutoFit/>
          </a:bodyPr>
          <a:lstStyle/>
          <a:p>
            <a:r>
              <a:rPr lang="en-US" altLang="zh-CN" sz="2400" dirty="0"/>
              <a:t>6</a:t>
            </a:r>
            <a:endParaRPr lang="zh-CN" altLang="en-US" sz="2400" dirty="0"/>
          </a:p>
        </p:txBody>
      </p:sp>
      <p:sp>
        <p:nvSpPr>
          <p:cNvPr id="31" name="矩形 30"/>
          <p:cNvSpPr/>
          <p:nvPr/>
        </p:nvSpPr>
        <p:spPr>
          <a:xfrm>
            <a:off x="4674633" y="3709380"/>
            <a:ext cx="1333850" cy="6543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 name="直接连接符 31"/>
          <p:cNvCxnSpPr>
            <a:stCxn id="31" idx="0"/>
            <a:endCxn id="31" idx="2"/>
          </p:cNvCxnSpPr>
          <p:nvPr/>
        </p:nvCxnSpPr>
        <p:spPr>
          <a:xfrm>
            <a:off x="5341558" y="3709380"/>
            <a:ext cx="0" cy="654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737551" y="3805717"/>
            <a:ext cx="598504" cy="461665"/>
          </a:xfrm>
          <a:prstGeom prst="rect">
            <a:avLst/>
          </a:prstGeom>
          <a:noFill/>
        </p:spPr>
        <p:txBody>
          <a:bodyPr wrap="square" rtlCol="0">
            <a:spAutoFit/>
          </a:bodyPr>
          <a:lstStyle/>
          <a:p>
            <a:r>
              <a:rPr lang="en-US" altLang="zh-CN" sz="2400" dirty="0"/>
              <a:t>d3</a:t>
            </a:r>
            <a:endParaRPr lang="zh-CN" altLang="en-US" sz="2400" dirty="0"/>
          </a:p>
        </p:txBody>
      </p:sp>
      <p:cxnSp>
        <p:nvCxnSpPr>
          <p:cNvPr id="34" name="直接箭头连接符 33"/>
          <p:cNvCxnSpPr/>
          <p:nvPr/>
        </p:nvCxnSpPr>
        <p:spPr>
          <a:xfrm>
            <a:off x="5895232" y="4036551"/>
            <a:ext cx="6040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文本框 34"/>
          <p:cNvSpPr txBox="1"/>
          <p:nvPr/>
        </p:nvSpPr>
        <p:spPr>
          <a:xfrm>
            <a:off x="5137975" y="4460058"/>
            <a:ext cx="652407" cy="523220"/>
          </a:xfrm>
          <a:prstGeom prst="rect">
            <a:avLst/>
          </a:prstGeom>
          <a:noFill/>
        </p:spPr>
        <p:txBody>
          <a:bodyPr wrap="square" rtlCol="0">
            <a:spAutoFit/>
          </a:bodyPr>
          <a:lstStyle/>
          <a:p>
            <a:r>
              <a:rPr lang="en-US" altLang="zh-CN" sz="2800" dirty="0">
                <a:solidFill>
                  <a:schemeClr val="bg2"/>
                </a:solidFill>
              </a:rPr>
              <a:t>6</a:t>
            </a:r>
            <a:endParaRPr lang="zh-CN" altLang="en-US" sz="2800" dirty="0">
              <a:solidFill>
                <a:schemeClr val="bg2"/>
              </a:solidFill>
            </a:endParaRPr>
          </a:p>
        </p:txBody>
      </p:sp>
      <p:sp>
        <p:nvSpPr>
          <p:cNvPr id="36" name="文本框 35"/>
          <p:cNvSpPr txBox="1"/>
          <p:nvPr/>
        </p:nvSpPr>
        <p:spPr>
          <a:xfrm>
            <a:off x="5444308" y="3801574"/>
            <a:ext cx="534947" cy="461665"/>
          </a:xfrm>
          <a:prstGeom prst="rect">
            <a:avLst/>
          </a:prstGeom>
          <a:noFill/>
        </p:spPr>
        <p:txBody>
          <a:bodyPr wrap="square" rtlCol="0">
            <a:spAutoFit/>
          </a:bodyPr>
          <a:lstStyle/>
          <a:p>
            <a:r>
              <a:rPr lang="en-US" altLang="zh-CN" sz="2400" dirty="0"/>
              <a:t>7</a:t>
            </a:r>
            <a:endParaRPr lang="zh-CN" altLang="en-US" sz="2400" dirty="0"/>
          </a:p>
        </p:txBody>
      </p:sp>
      <p:sp>
        <p:nvSpPr>
          <p:cNvPr id="37" name="矩形 36"/>
          <p:cNvSpPr/>
          <p:nvPr/>
        </p:nvSpPr>
        <p:spPr>
          <a:xfrm>
            <a:off x="6525680" y="3725117"/>
            <a:ext cx="1333850" cy="6543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8" name="直接连接符 37"/>
          <p:cNvCxnSpPr>
            <a:stCxn id="37" idx="0"/>
            <a:endCxn id="37" idx="2"/>
          </p:cNvCxnSpPr>
          <p:nvPr/>
        </p:nvCxnSpPr>
        <p:spPr>
          <a:xfrm>
            <a:off x="7192605" y="3725117"/>
            <a:ext cx="0" cy="654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588598" y="3821454"/>
            <a:ext cx="686283" cy="461665"/>
          </a:xfrm>
          <a:prstGeom prst="rect">
            <a:avLst/>
          </a:prstGeom>
          <a:noFill/>
        </p:spPr>
        <p:txBody>
          <a:bodyPr wrap="square" rtlCol="0">
            <a:spAutoFit/>
          </a:bodyPr>
          <a:lstStyle/>
          <a:p>
            <a:r>
              <a:rPr lang="en-US" altLang="zh-CN" sz="2400" dirty="0"/>
              <a:t>d4</a:t>
            </a:r>
            <a:endParaRPr lang="zh-CN" altLang="en-US" sz="2400" dirty="0"/>
          </a:p>
        </p:txBody>
      </p:sp>
      <p:cxnSp>
        <p:nvCxnSpPr>
          <p:cNvPr id="40" name="直接箭头连接符 39"/>
          <p:cNvCxnSpPr/>
          <p:nvPr/>
        </p:nvCxnSpPr>
        <p:spPr>
          <a:xfrm>
            <a:off x="7746279" y="4052288"/>
            <a:ext cx="60400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文本框 40"/>
          <p:cNvSpPr txBox="1"/>
          <p:nvPr/>
        </p:nvSpPr>
        <p:spPr>
          <a:xfrm>
            <a:off x="6989022" y="4475795"/>
            <a:ext cx="534947" cy="523220"/>
          </a:xfrm>
          <a:prstGeom prst="rect">
            <a:avLst/>
          </a:prstGeom>
          <a:noFill/>
        </p:spPr>
        <p:txBody>
          <a:bodyPr wrap="square" rtlCol="0">
            <a:spAutoFit/>
          </a:bodyPr>
          <a:lstStyle/>
          <a:p>
            <a:r>
              <a:rPr lang="en-US" altLang="zh-CN" sz="2800" dirty="0">
                <a:solidFill>
                  <a:schemeClr val="bg2"/>
                </a:solidFill>
              </a:rPr>
              <a:t>7</a:t>
            </a:r>
            <a:endParaRPr lang="zh-CN" altLang="en-US" sz="2800" dirty="0">
              <a:solidFill>
                <a:schemeClr val="bg2"/>
              </a:solidFill>
            </a:endParaRPr>
          </a:p>
        </p:txBody>
      </p:sp>
      <p:sp>
        <p:nvSpPr>
          <p:cNvPr id="42" name="文本框 41"/>
          <p:cNvSpPr txBox="1"/>
          <p:nvPr/>
        </p:nvSpPr>
        <p:spPr>
          <a:xfrm>
            <a:off x="7310062" y="3821454"/>
            <a:ext cx="436217" cy="461665"/>
          </a:xfrm>
          <a:prstGeom prst="rect">
            <a:avLst/>
          </a:prstGeom>
          <a:noFill/>
        </p:spPr>
        <p:txBody>
          <a:bodyPr wrap="square" rtlCol="0">
            <a:spAutoFit/>
          </a:bodyPr>
          <a:lstStyle/>
          <a:p>
            <a:r>
              <a:rPr lang="en-US" altLang="zh-CN" sz="2400" dirty="0"/>
              <a:t>8</a:t>
            </a:r>
            <a:endParaRPr lang="zh-CN" altLang="en-US" sz="2400" dirty="0"/>
          </a:p>
        </p:txBody>
      </p:sp>
      <p:sp>
        <p:nvSpPr>
          <p:cNvPr id="43" name="矩形 42"/>
          <p:cNvSpPr/>
          <p:nvPr/>
        </p:nvSpPr>
        <p:spPr>
          <a:xfrm>
            <a:off x="8382229" y="3709380"/>
            <a:ext cx="1333850" cy="6543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4" name="直接连接符 43"/>
          <p:cNvCxnSpPr>
            <a:stCxn id="43" idx="0"/>
            <a:endCxn id="43" idx="2"/>
          </p:cNvCxnSpPr>
          <p:nvPr/>
        </p:nvCxnSpPr>
        <p:spPr>
          <a:xfrm>
            <a:off x="9049154" y="3709380"/>
            <a:ext cx="0" cy="6543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445147" y="3805717"/>
            <a:ext cx="619166" cy="477401"/>
          </a:xfrm>
          <a:prstGeom prst="rect">
            <a:avLst/>
          </a:prstGeom>
          <a:noFill/>
        </p:spPr>
        <p:txBody>
          <a:bodyPr wrap="square" rtlCol="0">
            <a:spAutoFit/>
          </a:bodyPr>
          <a:lstStyle/>
          <a:p>
            <a:r>
              <a:rPr lang="en-US" altLang="zh-CN" sz="2400" dirty="0"/>
              <a:t>d5</a:t>
            </a:r>
            <a:endParaRPr lang="zh-CN" altLang="en-US" sz="2400" dirty="0"/>
          </a:p>
        </p:txBody>
      </p:sp>
      <p:sp>
        <p:nvSpPr>
          <p:cNvPr id="47" name="文本框 46"/>
          <p:cNvSpPr txBox="1"/>
          <p:nvPr/>
        </p:nvSpPr>
        <p:spPr>
          <a:xfrm>
            <a:off x="8845571" y="4460058"/>
            <a:ext cx="534947" cy="523220"/>
          </a:xfrm>
          <a:prstGeom prst="rect">
            <a:avLst/>
          </a:prstGeom>
          <a:noFill/>
        </p:spPr>
        <p:txBody>
          <a:bodyPr wrap="square" rtlCol="0">
            <a:spAutoFit/>
          </a:bodyPr>
          <a:lstStyle/>
          <a:p>
            <a:r>
              <a:rPr lang="en-US" altLang="zh-CN" sz="2800" dirty="0">
                <a:solidFill>
                  <a:schemeClr val="bg2"/>
                </a:solidFill>
              </a:rPr>
              <a:t>8</a:t>
            </a:r>
            <a:endParaRPr lang="zh-CN" altLang="en-US" sz="2800" dirty="0">
              <a:solidFill>
                <a:schemeClr val="bg2"/>
              </a:solidFill>
            </a:endParaRPr>
          </a:p>
        </p:txBody>
      </p:sp>
      <p:sp>
        <p:nvSpPr>
          <p:cNvPr id="48" name="文本框 47"/>
          <p:cNvSpPr txBox="1"/>
          <p:nvPr/>
        </p:nvSpPr>
        <p:spPr>
          <a:xfrm>
            <a:off x="9099491" y="3849555"/>
            <a:ext cx="581411" cy="400110"/>
          </a:xfrm>
          <a:prstGeom prst="rect">
            <a:avLst/>
          </a:prstGeom>
          <a:noFill/>
        </p:spPr>
        <p:txBody>
          <a:bodyPr wrap="square" rtlCol="0">
            <a:spAutoFit/>
          </a:bodyPr>
          <a:lstStyle/>
          <a:p>
            <a:r>
              <a:rPr lang="en-US" altLang="zh-CN" sz="2000" dirty="0"/>
              <a:t>-1</a:t>
            </a:r>
            <a:endParaRPr lang="zh-CN" altLang="en-US" sz="2000" dirty="0"/>
          </a:p>
        </p:txBody>
      </p:sp>
      <p:sp>
        <p:nvSpPr>
          <p:cNvPr id="64" name="文本框 63"/>
          <p:cNvSpPr txBox="1"/>
          <p:nvPr/>
        </p:nvSpPr>
        <p:spPr>
          <a:xfrm>
            <a:off x="2090786" y="1360137"/>
            <a:ext cx="6094378" cy="1754326"/>
          </a:xfrm>
          <a:prstGeom prst="rect">
            <a:avLst/>
          </a:prstGeom>
          <a:noFill/>
        </p:spPr>
        <p:txBody>
          <a:bodyPr wrap="square">
            <a:spAutoFit/>
          </a:bodyPr>
          <a:lstStyle/>
          <a:p>
            <a:r>
              <a:rPr lang="en-US" altLang="zh-CN" b="0" dirty="0">
                <a:solidFill>
                  <a:schemeClr val="bg2"/>
                </a:solidFill>
                <a:effectLst/>
                <a:latin typeface="Consolas" panose="020B0609020204030204" pitchFamily="49" charset="0"/>
              </a:rPr>
              <a:t>struct </a:t>
            </a:r>
            <a:r>
              <a:rPr lang="en-US" altLang="zh-CN" b="1" dirty="0">
                <a:solidFill>
                  <a:schemeClr val="bg2"/>
                </a:solidFill>
                <a:effectLst/>
                <a:latin typeface="Consolas" panose="020B0609020204030204" pitchFamily="49" charset="0"/>
              </a:rPr>
              <a:t>node</a:t>
            </a:r>
            <a:endParaRPr lang="en-US" altLang="zh-CN" b="0" dirty="0">
              <a:solidFill>
                <a:schemeClr val="bg2"/>
              </a:solidFill>
              <a:effectLst/>
              <a:latin typeface="Consolas" panose="020B0609020204030204" pitchFamily="49" charset="0"/>
            </a:endParaRPr>
          </a:p>
          <a:p>
            <a:r>
              <a:rPr lang="en-US" altLang="zh-CN" b="0" dirty="0">
                <a:solidFill>
                  <a:schemeClr val="bg2"/>
                </a:solidFill>
                <a:effectLst/>
                <a:latin typeface="Consolas" panose="020B0609020204030204" pitchFamily="49" charset="0"/>
              </a:rPr>
              <a:t>{</a:t>
            </a:r>
            <a:endParaRPr lang="en-US" altLang="zh-CN" b="0" dirty="0">
              <a:solidFill>
                <a:schemeClr val="bg2"/>
              </a:solidFill>
              <a:effectLst/>
              <a:latin typeface="Consolas" panose="020B0609020204030204" pitchFamily="49" charset="0"/>
            </a:endParaRPr>
          </a:p>
          <a:p>
            <a:r>
              <a:rPr lang="en-US" altLang="zh-CN" b="0" dirty="0">
                <a:solidFill>
                  <a:schemeClr val="bg2"/>
                </a:solidFill>
                <a:effectLst/>
                <a:latin typeface="Consolas" panose="020B0609020204030204" pitchFamily="49" charset="0"/>
              </a:rPr>
              <a:t>    int d;</a:t>
            </a:r>
            <a:r>
              <a:rPr lang="en-US" altLang="zh-CN" b="0" i="1" dirty="0">
                <a:solidFill>
                  <a:schemeClr val="bg2"/>
                </a:solidFill>
                <a:effectLst/>
                <a:latin typeface="Consolas" panose="020B0609020204030204" pitchFamily="49" charset="0"/>
              </a:rPr>
              <a:t>//data</a:t>
            </a:r>
            <a:r>
              <a:rPr lang="zh-CN" altLang="en-US" b="0" i="1" dirty="0">
                <a:solidFill>
                  <a:schemeClr val="bg2"/>
                </a:solidFill>
                <a:effectLst/>
                <a:latin typeface="Consolas" panose="020B0609020204030204" pitchFamily="49" charset="0"/>
              </a:rPr>
              <a:t>域</a:t>
            </a:r>
            <a:endParaRPr lang="zh-CN" altLang="en-US" b="0" dirty="0">
              <a:solidFill>
                <a:schemeClr val="bg2"/>
              </a:solidFill>
              <a:effectLst/>
              <a:latin typeface="Consolas" panose="020B0609020204030204" pitchFamily="49" charset="0"/>
            </a:endParaRPr>
          </a:p>
          <a:p>
            <a:r>
              <a:rPr lang="zh-CN" altLang="en-US" b="0" dirty="0">
                <a:solidFill>
                  <a:schemeClr val="bg2"/>
                </a:solidFill>
                <a:effectLst/>
                <a:latin typeface="Consolas" panose="020B0609020204030204" pitchFamily="49" charset="0"/>
              </a:rPr>
              <a:t>    </a:t>
            </a:r>
            <a:r>
              <a:rPr lang="en-US" altLang="zh-CN" b="0" dirty="0">
                <a:solidFill>
                  <a:schemeClr val="bg2"/>
                </a:solidFill>
                <a:effectLst/>
                <a:latin typeface="Consolas" panose="020B0609020204030204" pitchFamily="49" charset="0"/>
              </a:rPr>
              <a:t>int n;</a:t>
            </a:r>
            <a:r>
              <a:rPr lang="en-US" altLang="zh-CN" b="0" i="1" dirty="0">
                <a:solidFill>
                  <a:schemeClr val="bg2"/>
                </a:solidFill>
                <a:effectLst/>
                <a:latin typeface="Consolas" panose="020B0609020204030204" pitchFamily="49" charset="0"/>
              </a:rPr>
              <a:t>//next</a:t>
            </a:r>
            <a:r>
              <a:rPr lang="zh-CN" altLang="en-US" b="0" i="1" dirty="0">
                <a:solidFill>
                  <a:schemeClr val="bg2"/>
                </a:solidFill>
                <a:effectLst/>
                <a:latin typeface="Consolas" panose="020B0609020204030204" pitchFamily="49" charset="0"/>
              </a:rPr>
              <a:t>域</a:t>
            </a:r>
            <a:endParaRPr lang="zh-CN" altLang="en-US" b="0" dirty="0">
              <a:solidFill>
                <a:schemeClr val="bg2"/>
              </a:solidFill>
              <a:effectLst/>
              <a:latin typeface="Consolas" panose="020B0609020204030204" pitchFamily="49" charset="0"/>
            </a:endParaRPr>
          </a:p>
          <a:p>
            <a:r>
              <a:rPr lang="en-US" altLang="zh-CN" b="0" dirty="0">
                <a:solidFill>
                  <a:schemeClr val="bg2"/>
                </a:solidFill>
                <a:effectLst/>
                <a:latin typeface="Consolas" panose="020B0609020204030204" pitchFamily="49" charset="0"/>
              </a:rPr>
              <a:t>};</a:t>
            </a:r>
            <a:endParaRPr lang="zh-CN" altLang="en-US" b="0" dirty="0">
              <a:solidFill>
                <a:schemeClr val="bg2"/>
              </a:solidFill>
              <a:effectLst/>
              <a:latin typeface="Consolas" panose="020B0609020204030204" pitchFamily="49" charset="0"/>
            </a:endParaRPr>
          </a:p>
          <a:p>
            <a:r>
              <a:rPr lang="en-US" altLang="zh-CN" b="0" dirty="0">
                <a:solidFill>
                  <a:schemeClr val="bg2"/>
                </a:solidFill>
                <a:effectLst/>
                <a:latin typeface="Consolas" panose="020B0609020204030204" pitchFamily="49" charset="0"/>
              </a:rPr>
              <a:t>node a[10000];</a:t>
            </a:r>
            <a:endParaRPr lang="en-US" altLang="zh-CN" b="0" dirty="0">
              <a:solidFill>
                <a:schemeClr val="bg2"/>
              </a:solidFill>
              <a:effectLs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21" grpId="0"/>
      <p:bldP spid="23" grpId="0"/>
      <p:bldP spid="25" grpId="0" animBg="1"/>
      <p:bldP spid="27" grpId="0"/>
      <p:bldP spid="29" grpId="0"/>
      <p:bldP spid="30" grpId="0"/>
      <p:bldP spid="31" grpId="0" animBg="1"/>
      <p:bldP spid="33" grpId="0"/>
      <p:bldP spid="35" grpId="0"/>
      <p:bldP spid="36" grpId="0"/>
      <p:bldP spid="37" grpId="0" animBg="1"/>
      <p:bldP spid="39" grpId="0"/>
      <p:bldP spid="41" grpId="0"/>
      <p:bldP spid="42" grpId="0"/>
      <p:bldP spid="43" grpId="0" animBg="1"/>
      <p:bldP spid="45"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zh-CN" altLang="en-US" sz="5400" dirty="0">
                <a:solidFill>
                  <a:schemeClr val="bg1"/>
                </a:solidFill>
              </a:rPr>
              <a:t>链表</a:t>
            </a:r>
            <a:endParaRPr lang="zh-CN" altLang="en-US" sz="5400" dirty="0">
              <a:solidFill>
                <a:schemeClr val="bg1"/>
              </a:solidFill>
            </a:endParaRPr>
          </a:p>
        </p:txBody>
      </p:sp>
      <p:sp>
        <p:nvSpPr>
          <p:cNvPr id="5" name="文本框 4"/>
          <p:cNvSpPr txBox="1"/>
          <p:nvPr/>
        </p:nvSpPr>
        <p:spPr>
          <a:xfrm>
            <a:off x="3036814" y="569171"/>
            <a:ext cx="3699545" cy="523220"/>
          </a:xfrm>
          <a:prstGeom prst="rect">
            <a:avLst/>
          </a:prstGeom>
          <a:noFill/>
        </p:spPr>
        <p:txBody>
          <a:bodyPr wrap="square" rtlCol="0">
            <a:spAutoFit/>
          </a:bodyPr>
          <a:lstStyle/>
          <a:p>
            <a:r>
              <a:rPr lang="zh-CN" altLang="en-US" sz="2800" dirty="0">
                <a:solidFill>
                  <a:schemeClr val="bg1"/>
                </a:solidFill>
              </a:rPr>
              <a:t>链式前向星</a:t>
            </a:r>
            <a:endParaRPr lang="zh-CN" altLang="en-US" sz="2800" dirty="0">
              <a:solidFill>
                <a:schemeClr val="bg1"/>
              </a:solidFill>
            </a:endParaRPr>
          </a:p>
        </p:txBody>
      </p:sp>
      <p:pic>
        <p:nvPicPr>
          <p:cNvPr id="6" name="图片 5"/>
          <p:cNvPicPr>
            <a:picLocks noChangeAspect="1"/>
          </p:cNvPicPr>
          <p:nvPr/>
        </p:nvPicPr>
        <p:blipFill>
          <a:blip r:embed="rId1"/>
          <a:stretch>
            <a:fillRect/>
          </a:stretch>
        </p:blipFill>
        <p:spPr>
          <a:xfrm>
            <a:off x="503339" y="1092391"/>
            <a:ext cx="7742591" cy="548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zh-CN" altLang="en-US" sz="5400" dirty="0">
                <a:solidFill>
                  <a:schemeClr val="bg1"/>
                </a:solidFill>
              </a:rPr>
              <a:t>链表</a:t>
            </a:r>
            <a:endParaRPr lang="zh-CN" altLang="en-US" sz="5400" dirty="0">
              <a:solidFill>
                <a:schemeClr val="bg1"/>
              </a:solidFill>
            </a:endParaRPr>
          </a:p>
        </p:txBody>
      </p:sp>
      <p:sp>
        <p:nvSpPr>
          <p:cNvPr id="5" name="文本框 4"/>
          <p:cNvSpPr txBox="1"/>
          <p:nvPr/>
        </p:nvSpPr>
        <p:spPr>
          <a:xfrm>
            <a:off x="3036814" y="569171"/>
            <a:ext cx="3699545" cy="523220"/>
          </a:xfrm>
          <a:prstGeom prst="rect">
            <a:avLst/>
          </a:prstGeom>
          <a:noFill/>
        </p:spPr>
        <p:txBody>
          <a:bodyPr wrap="square" rtlCol="0">
            <a:spAutoFit/>
          </a:bodyPr>
          <a:lstStyle/>
          <a:p>
            <a:r>
              <a:rPr lang="zh-CN" altLang="en-US" sz="2800" dirty="0">
                <a:highlight>
                  <a:srgbClr val="C0C0C0"/>
                </a:highlight>
              </a:rPr>
              <a:t>链式前向星</a:t>
            </a:r>
            <a:endParaRPr lang="zh-CN" altLang="en-US" sz="2800" dirty="0">
              <a:highlight>
                <a:srgbClr val="C0C0C0"/>
              </a:highlight>
            </a:endParaRPr>
          </a:p>
        </p:txBody>
      </p:sp>
      <p:sp>
        <p:nvSpPr>
          <p:cNvPr id="6" name="文本框 5"/>
          <p:cNvSpPr txBox="1"/>
          <p:nvPr/>
        </p:nvSpPr>
        <p:spPr>
          <a:xfrm>
            <a:off x="1820410" y="2844225"/>
            <a:ext cx="4194495" cy="584775"/>
          </a:xfrm>
          <a:prstGeom prst="rect">
            <a:avLst/>
          </a:prstGeom>
          <a:noFill/>
        </p:spPr>
        <p:txBody>
          <a:bodyPr wrap="square" rtlCol="0">
            <a:spAutoFit/>
          </a:bodyPr>
          <a:lstStyle/>
          <a:p>
            <a:r>
              <a:rPr lang="zh-CN" altLang="en-US" sz="3200" dirty="0">
                <a:highlight>
                  <a:srgbClr val="C0C0C0"/>
                </a:highlight>
              </a:rPr>
              <a:t>链式前向星用于存图</a:t>
            </a:r>
            <a:endParaRPr lang="zh-CN" altLang="en-US" sz="3200" dirty="0">
              <a:highlight>
                <a:srgbClr val="C0C0C0"/>
              </a:highlight>
            </a:endParaRPr>
          </a:p>
        </p:txBody>
      </p:sp>
      <p:sp>
        <p:nvSpPr>
          <p:cNvPr id="2" name="文本框 1"/>
          <p:cNvSpPr txBox="1"/>
          <p:nvPr/>
        </p:nvSpPr>
        <p:spPr>
          <a:xfrm>
            <a:off x="5871379" y="3766280"/>
            <a:ext cx="3380509" cy="646331"/>
          </a:xfrm>
          <a:prstGeom prst="rect">
            <a:avLst/>
          </a:prstGeom>
          <a:noFill/>
        </p:spPr>
        <p:txBody>
          <a:bodyPr wrap="square">
            <a:spAutoFit/>
          </a:bodyPr>
          <a:lstStyle/>
          <a:p>
            <a:r>
              <a:rPr lang="en-US" altLang="zh-CN" dirty="0">
                <a:solidFill>
                  <a:schemeClr val="bg1"/>
                </a:solidFill>
                <a:hlinkClick r:id="rId1"/>
              </a:rPr>
              <a:t>https://blog.csdn.net/sugarbliss/article/details/86495945</a:t>
            </a:r>
            <a:endParaRPr lang="zh-CN" altLang="en-US" dirty="0">
              <a:solidFill>
                <a:schemeClr val="bg1"/>
              </a:solidFill>
            </a:endParaRPr>
          </a:p>
        </p:txBody>
      </p:sp>
      <p:sp>
        <p:nvSpPr>
          <p:cNvPr id="7" name="文本框 6"/>
          <p:cNvSpPr txBox="1"/>
          <p:nvPr/>
        </p:nvSpPr>
        <p:spPr>
          <a:xfrm>
            <a:off x="1043709" y="4749892"/>
            <a:ext cx="6096000" cy="646331"/>
          </a:xfrm>
          <a:prstGeom prst="rect">
            <a:avLst/>
          </a:prstGeom>
          <a:noFill/>
        </p:spPr>
        <p:txBody>
          <a:bodyPr wrap="square">
            <a:spAutoFit/>
          </a:bodyPr>
          <a:lstStyle/>
          <a:p>
            <a:r>
              <a:rPr lang="zh-CN" altLang="en-US" dirty="0">
                <a:solidFill>
                  <a:srgbClr val="FF0000"/>
                </a:solidFill>
                <a:hlinkClick r:id="rId2"/>
              </a:rPr>
              <a:t>https://blog.csdn.net/qq_41705423/article/details/81904027</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0225" y="1236118"/>
            <a:ext cx="9281575" cy="4769093"/>
          </a:xfrm>
          <a:prstGeom prst="rect">
            <a:avLst/>
          </a:prstGeom>
        </p:spPr>
      </p:pic>
      <p:pic>
        <p:nvPicPr>
          <p:cNvPr id="4" name="图片 3"/>
          <p:cNvPicPr>
            <a:picLocks noChangeAspect="1"/>
          </p:cNvPicPr>
          <p:nvPr/>
        </p:nvPicPr>
        <p:blipFill>
          <a:blip r:embed="rId2"/>
          <a:stretch>
            <a:fillRect/>
          </a:stretch>
        </p:blipFill>
        <p:spPr>
          <a:xfrm>
            <a:off x="419914" y="150470"/>
            <a:ext cx="1218999" cy="1218999"/>
          </a:xfrm>
          <a:prstGeom prst="rect">
            <a:avLst/>
          </a:prstGeom>
        </p:spPr>
      </p:pic>
      <p:sp>
        <p:nvSpPr>
          <p:cNvPr id="2" name="矩形 1"/>
          <p:cNvSpPr/>
          <p:nvPr/>
        </p:nvSpPr>
        <p:spPr>
          <a:xfrm>
            <a:off x="-230910" y="363169"/>
            <a:ext cx="12977091" cy="5642042"/>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740947" y="534243"/>
            <a:ext cx="11543417" cy="3970318"/>
          </a:xfrm>
          <a:prstGeom prst="rect">
            <a:avLst/>
          </a:prstGeom>
          <a:noFill/>
        </p:spPr>
        <p:txBody>
          <a:bodyPr wrap="square">
            <a:spAutoFit/>
          </a:bodyPr>
          <a:lstStyle/>
          <a:p>
            <a:br>
              <a:rPr lang="en-US" altLang="zh-CN" b="0" dirty="0">
                <a:solidFill>
                  <a:srgbClr val="333333"/>
                </a:solidFill>
                <a:effectLst/>
                <a:highlight>
                  <a:srgbClr val="C0C0C0"/>
                </a:highlight>
                <a:latin typeface="Consolas" panose="020B0609020204030204" pitchFamily="49" charset="0"/>
              </a:rPr>
            </a:br>
            <a:r>
              <a:rPr lang="en-US" altLang="zh-CN" b="0" dirty="0">
                <a:effectLst/>
                <a:latin typeface="Consolas" panose="020B0609020204030204" pitchFamily="49" charset="0"/>
              </a:rPr>
              <a:t>void </a:t>
            </a:r>
            <a:r>
              <a:rPr lang="en-US" altLang="zh-CN" b="1" dirty="0" err="1">
                <a:effectLst/>
                <a:latin typeface="Consolas" panose="020B0609020204030204" pitchFamily="49" charset="0"/>
              </a:rPr>
              <a:t>init</a:t>
            </a:r>
            <a:r>
              <a:rPr lang="en-US" altLang="zh-CN" b="0" dirty="0">
                <a:effectLst/>
                <a:latin typeface="Consolas" panose="020B0609020204030204" pitchFamily="49" charset="0"/>
              </a:rPr>
              <a:t>()</a:t>
            </a:r>
            <a:r>
              <a:rPr lang="en-US" altLang="zh-CN" b="0" i="1" dirty="0">
                <a:effectLst/>
                <a:latin typeface="Consolas" panose="020B0609020204030204" pitchFamily="49" charset="0"/>
              </a:rPr>
              <a:t>//</a:t>
            </a:r>
            <a:r>
              <a:rPr lang="zh-CN" altLang="en-US" b="0" i="1" dirty="0">
                <a:effectLst/>
                <a:latin typeface="Consolas" panose="020B0609020204030204" pitchFamily="49" charset="0"/>
              </a:rPr>
              <a:t>初始化</a:t>
            </a:r>
            <a:endParaRPr lang="zh-CN" altLang="en-US" b="0" dirty="0">
              <a:effectLst/>
              <a:latin typeface="Consolas" panose="020B0609020204030204" pitchFamily="49" charset="0"/>
            </a:endParaRPr>
          </a:p>
          <a:p>
            <a:r>
              <a:rPr lang="en-US" altLang="zh-CN" b="0" dirty="0">
                <a:effectLst/>
                <a:latin typeface="Consolas" panose="020B0609020204030204" pitchFamily="49" charset="0"/>
              </a:rPr>
              <a:t>{</a:t>
            </a:r>
            <a:endParaRPr lang="zh-CN" altLang="en-US" b="0" dirty="0">
              <a:effectLst/>
              <a:latin typeface="Consolas" panose="020B0609020204030204" pitchFamily="49" charset="0"/>
            </a:endParaRPr>
          </a:p>
          <a:p>
            <a:r>
              <a:rPr lang="zh-CN" altLang="en-US" b="0" dirty="0">
                <a:effectLst/>
                <a:latin typeface="Consolas" panose="020B0609020204030204" pitchFamily="49" charset="0"/>
              </a:rPr>
              <a:t>    </a:t>
            </a:r>
            <a:r>
              <a:rPr lang="en-US" altLang="zh-CN" b="0" dirty="0">
                <a:effectLst/>
                <a:latin typeface="Consolas" panose="020B0609020204030204" pitchFamily="49" charset="0"/>
              </a:rPr>
              <a:t>for (int </a:t>
            </a:r>
            <a:r>
              <a:rPr lang="en-US" altLang="zh-CN" b="0" dirty="0" err="1">
                <a:effectLst/>
                <a:latin typeface="Consolas" panose="020B0609020204030204" pitchFamily="49" charset="0"/>
              </a:rPr>
              <a:t>i</a:t>
            </a:r>
            <a:r>
              <a:rPr lang="en-US" altLang="zh-CN" b="0" dirty="0">
                <a:effectLst/>
                <a:latin typeface="Consolas" panose="020B0609020204030204" pitchFamily="49" charset="0"/>
              </a:rPr>
              <a:t> = 0; </a:t>
            </a:r>
            <a:r>
              <a:rPr lang="en-US" altLang="zh-CN" b="0" dirty="0" err="1">
                <a:effectLst/>
                <a:latin typeface="Consolas" panose="020B0609020204030204" pitchFamily="49" charset="0"/>
              </a:rPr>
              <a:t>i</a:t>
            </a:r>
            <a:r>
              <a:rPr lang="en-US" altLang="zh-CN" b="0" dirty="0">
                <a:effectLst/>
                <a:latin typeface="Consolas" panose="020B0609020204030204" pitchFamily="49" charset="0"/>
              </a:rPr>
              <a:t> &lt;= n; </a:t>
            </a:r>
            <a:r>
              <a:rPr lang="en-US" altLang="zh-CN" b="0" dirty="0" err="1">
                <a:effectLst/>
                <a:latin typeface="Consolas" panose="020B0609020204030204" pitchFamily="49" charset="0"/>
              </a:rPr>
              <a:t>i</a:t>
            </a:r>
            <a:r>
              <a:rPr lang="en-US" altLang="zh-CN" b="0" dirty="0">
                <a:effectLst/>
                <a:latin typeface="Consolas" panose="020B0609020204030204" pitchFamily="49" charset="0"/>
              </a:rPr>
              <a:t>++) head[</a:t>
            </a:r>
            <a:r>
              <a:rPr lang="en-US" altLang="zh-CN" b="0" dirty="0" err="1">
                <a:effectLst/>
                <a:latin typeface="Consolas" panose="020B0609020204030204" pitchFamily="49" charset="0"/>
              </a:rPr>
              <a:t>i</a:t>
            </a:r>
            <a:r>
              <a:rPr lang="en-US" altLang="zh-CN" b="0" dirty="0">
                <a:effectLst/>
                <a:latin typeface="Consolas" panose="020B0609020204030204" pitchFamily="49" charset="0"/>
              </a:rPr>
              <a:t>] = -1;</a:t>
            </a:r>
            <a:endParaRPr lang="en-US" altLang="zh-CN" b="0" dirty="0">
              <a:effectLst/>
              <a:latin typeface="Consolas" panose="020B0609020204030204" pitchFamily="49" charset="0"/>
            </a:endParaRPr>
          </a:p>
          <a:p>
            <a:r>
              <a:rPr lang="en-US" altLang="zh-CN" b="0" dirty="0">
                <a:effectLst/>
                <a:latin typeface="Consolas" panose="020B0609020204030204" pitchFamily="49" charset="0"/>
              </a:rPr>
              <a:t>    </a:t>
            </a:r>
            <a:r>
              <a:rPr lang="en-US" altLang="zh-CN" b="0" dirty="0" err="1">
                <a:effectLst/>
                <a:latin typeface="Consolas" panose="020B0609020204030204" pitchFamily="49" charset="0"/>
              </a:rPr>
              <a:t>cnt</a:t>
            </a:r>
            <a:r>
              <a:rPr lang="en-US" altLang="zh-CN" b="0" dirty="0">
                <a:effectLst/>
                <a:latin typeface="Consolas" panose="020B0609020204030204" pitchFamily="49" charset="0"/>
              </a:rPr>
              <a:t> = 0;</a:t>
            </a:r>
            <a:endParaRPr lang="en-US" altLang="zh-CN" b="0" dirty="0">
              <a:effectLst/>
              <a:latin typeface="Consolas" panose="020B0609020204030204" pitchFamily="49" charset="0"/>
            </a:endParaRPr>
          </a:p>
          <a:p>
            <a:r>
              <a:rPr lang="en-US" altLang="zh-CN" b="0" dirty="0">
                <a:effectLst/>
                <a:latin typeface="Consolas" panose="020B0609020204030204" pitchFamily="49" charset="0"/>
              </a:rPr>
              <a:t>}</a:t>
            </a:r>
            <a:endParaRPr lang="en-US" altLang="zh-CN" b="0" dirty="0">
              <a:effectLst/>
              <a:latin typeface="Consolas" panose="020B0609020204030204" pitchFamily="49" charset="0"/>
            </a:endParaRPr>
          </a:p>
          <a:p>
            <a:r>
              <a:rPr lang="en-US" altLang="zh-CN" b="0" dirty="0">
                <a:effectLst/>
                <a:latin typeface="Consolas" panose="020B0609020204030204" pitchFamily="49" charset="0"/>
              </a:rPr>
              <a:t>void </a:t>
            </a:r>
            <a:r>
              <a:rPr lang="en-US" altLang="zh-CN" b="1" dirty="0" err="1">
                <a:effectLst/>
                <a:latin typeface="Consolas" panose="020B0609020204030204" pitchFamily="49" charset="0"/>
              </a:rPr>
              <a:t>add_edge</a:t>
            </a:r>
            <a:r>
              <a:rPr lang="en-US" altLang="zh-CN" b="0" dirty="0">
                <a:effectLst/>
                <a:latin typeface="Consolas" panose="020B0609020204030204" pitchFamily="49" charset="0"/>
              </a:rPr>
              <a:t>(int u, int v, int w)</a:t>
            </a:r>
            <a:endParaRPr lang="en-US" altLang="zh-CN" b="0" dirty="0">
              <a:effectLst/>
              <a:latin typeface="Consolas" panose="020B0609020204030204" pitchFamily="49" charset="0"/>
            </a:endParaRPr>
          </a:p>
          <a:p>
            <a:r>
              <a:rPr lang="en-US" altLang="zh-CN" b="0" i="1" dirty="0">
                <a:effectLst/>
                <a:latin typeface="Consolas" panose="020B0609020204030204" pitchFamily="49" charset="0"/>
              </a:rPr>
              <a:t>//</a:t>
            </a:r>
            <a:r>
              <a:rPr lang="zh-CN" altLang="en-US" b="0" i="1" dirty="0">
                <a:effectLst/>
                <a:latin typeface="Consolas" panose="020B0609020204030204" pitchFamily="49" charset="0"/>
              </a:rPr>
              <a:t>加边，</a:t>
            </a:r>
            <a:r>
              <a:rPr lang="en-US" altLang="zh-CN" b="0" i="1" dirty="0">
                <a:effectLst/>
                <a:latin typeface="Consolas" panose="020B0609020204030204" pitchFamily="49" charset="0"/>
              </a:rPr>
              <a:t>u</a:t>
            </a:r>
            <a:r>
              <a:rPr lang="zh-CN" altLang="en-US" b="0" i="1" dirty="0">
                <a:effectLst/>
                <a:latin typeface="Consolas" panose="020B0609020204030204" pitchFamily="49" charset="0"/>
              </a:rPr>
              <a:t>起点，</a:t>
            </a:r>
            <a:r>
              <a:rPr lang="en-US" altLang="zh-CN" b="0" i="1" dirty="0">
                <a:effectLst/>
                <a:latin typeface="Consolas" panose="020B0609020204030204" pitchFamily="49" charset="0"/>
              </a:rPr>
              <a:t>v</a:t>
            </a:r>
            <a:r>
              <a:rPr lang="zh-CN" altLang="en-US" b="0" i="1" dirty="0">
                <a:effectLst/>
                <a:latin typeface="Consolas" panose="020B0609020204030204" pitchFamily="49" charset="0"/>
              </a:rPr>
              <a:t>终点，</a:t>
            </a:r>
            <a:r>
              <a:rPr lang="en-US" altLang="zh-CN" b="0" i="1" dirty="0">
                <a:effectLst/>
                <a:latin typeface="Consolas" panose="020B0609020204030204" pitchFamily="49" charset="0"/>
              </a:rPr>
              <a:t>w</a:t>
            </a:r>
            <a:r>
              <a:rPr lang="zh-CN" altLang="en-US" b="0" i="1" dirty="0">
                <a:effectLst/>
                <a:latin typeface="Consolas" panose="020B0609020204030204" pitchFamily="49" charset="0"/>
              </a:rPr>
              <a:t>边权</a:t>
            </a:r>
            <a:endParaRPr lang="zh-CN" altLang="en-US" b="0" dirty="0">
              <a:effectLst/>
              <a:latin typeface="Consolas" panose="020B0609020204030204" pitchFamily="49" charset="0"/>
            </a:endParaRPr>
          </a:p>
          <a:p>
            <a:r>
              <a:rPr lang="en-US" altLang="zh-CN" b="0" dirty="0">
                <a:effectLst/>
                <a:latin typeface="Consolas" panose="020B0609020204030204" pitchFamily="49" charset="0"/>
              </a:rPr>
              <a:t>{</a:t>
            </a:r>
            <a:endParaRPr lang="zh-CN" altLang="en-US" b="0" dirty="0">
              <a:effectLst/>
              <a:latin typeface="Consolas" panose="020B0609020204030204" pitchFamily="49" charset="0"/>
            </a:endParaRPr>
          </a:p>
          <a:p>
            <a:r>
              <a:rPr lang="zh-CN" altLang="en-US" b="0" dirty="0">
                <a:effectLst/>
                <a:latin typeface="Consolas" panose="020B0609020204030204" pitchFamily="49" charset="0"/>
              </a:rPr>
              <a:t>    </a:t>
            </a:r>
            <a:r>
              <a:rPr lang="en-US" altLang="zh-CN" b="0" dirty="0">
                <a:effectLst/>
                <a:latin typeface="Consolas" panose="020B0609020204030204" pitchFamily="49" charset="0"/>
              </a:rPr>
              <a:t>edge[</a:t>
            </a:r>
            <a:r>
              <a:rPr lang="en-US" altLang="zh-CN" b="0" dirty="0" err="1">
                <a:effectLst/>
                <a:latin typeface="Consolas" panose="020B0609020204030204" pitchFamily="49" charset="0"/>
              </a:rPr>
              <a:t>cnt</a:t>
            </a:r>
            <a:r>
              <a:rPr lang="en-US" altLang="zh-CN" b="0" dirty="0">
                <a:effectLst/>
                <a:latin typeface="Consolas" panose="020B0609020204030204" pitchFamily="49" charset="0"/>
              </a:rPr>
              <a:t>].to = v; </a:t>
            </a:r>
            <a:r>
              <a:rPr lang="en-US" altLang="zh-CN" b="0" i="1" dirty="0">
                <a:effectLst/>
                <a:latin typeface="Consolas" panose="020B0609020204030204" pitchFamily="49" charset="0"/>
              </a:rPr>
              <a:t>//</a:t>
            </a:r>
            <a:r>
              <a:rPr lang="zh-CN" altLang="en-US" b="0" i="1" dirty="0">
                <a:effectLst/>
                <a:latin typeface="Consolas" panose="020B0609020204030204" pitchFamily="49" charset="0"/>
              </a:rPr>
              <a:t>终点</a:t>
            </a:r>
            <a:endParaRPr lang="zh-CN" altLang="en-US" b="0" dirty="0">
              <a:effectLst/>
              <a:latin typeface="Consolas" panose="020B0609020204030204" pitchFamily="49" charset="0"/>
            </a:endParaRPr>
          </a:p>
          <a:p>
            <a:r>
              <a:rPr lang="zh-CN" altLang="en-US" b="0" dirty="0">
                <a:effectLst/>
                <a:latin typeface="Consolas" panose="020B0609020204030204" pitchFamily="49" charset="0"/>
              </a:rPr>
              <a:t>    </a:t>
            </a:r>
            <a:r>
              <a:rPr lang="en-US" altLang="zh-CN" b="0" dirty="0">
                <a:effectLst/>
                <a:latin typeface="Consolas" panose="020B0609020204030204" pitchFamily="49" charset="0"/>
              </a:rPr>
              <a:t>edge[</a:t>
            </a:r>
            <a:r>
              <a:rPr lang="en-US" altLang="zh-CN" b="0" dirty="0" err="1">
                <a:effectLst/>
                <a:latin typeface="Consolas" panose="020B0609020204030204" pitchFamily="49" charset="0"/>
              </a:rPr>
              <a:t>cnt</a:t>
            </a:r>
            <a:r>
              <a:rPr lang="en-US" altLang="zh-CN" b="0" dirty="0">
                <a:effectLst/>
                <a:latin typeface="Consolas" panose="020B0609020204030204" pitchFamily="49" charset="0"/>
              </a:rPr>
              <a:t>].w = w; </a:t>
            </a:r>
            <a:r>
              <a:rPr lang="en-US" altLang="zh-CN" b="0" i="1" dirty="0">
                <a:effectLst/>
                <a:latin typeface="Consolas" panose="020B0609020204030204" pitchFamily="49" charset="0"/>
              </a:rPr>
              <a:t>//</a:t>
            </a:r>
            <a:r>
              <a:rPr lang="zh-CN" altLang="en-US" b="0" i="1" dirty="0">
                <a:effectLst/>
                <a:latin typeface="Consolas" panose="020B0609020204030204" pitchFamily="49" charset="0"/>
              </a:rPr>
              <a:t>权值</a:t>
            </a:r>
            <a:endParaRPr lang="zh-CN" altLang="en-US" b="0" dirty="0">
              <a:effectLst/>
              <a:latin typeface="Consolas" panose="020B0609020204030204" pitchFamily="49" charset="0"/>
            </a:endParaRPr>
          </a:p>
          <a:p>
            <a:r>
              <a:rPr lang="zh-CN" altLang="en-US" b="0" dirty="0">
                <a:effectLst/>
                <a:latin typeface="Consolas" panose="020B0609020204030204" pitchFamily="49" charset="0"/>
              </a:rPr>
              <a:t>    </a:t>
            </a:r>
            <a:r>
              <a:rPr lang="en-US" altLang="zh-CN" b="0" dirty="0">
                <a:effectLst/>
                <a:latin typeface="Consolas" panose="020B0609020204030204" pitchFamily="49" charset="0"/>
              </a:rPr>
              <a:t>edge[</a:t>
            </a:r>
            <a:r>
              <a:rPr lang="en-US" altLang="zh-CN" b="0" dirty="0" err="1">
                <a:effectLst/>
                <a:latin typeface="Consolas" panose="020B0609020204030204" pitchFamily="49" charset="0"/>
              </a:rPr>
              <a:t>cnt</a:t>
            </a:r>
            <a:r>
              <a:rPr lang="en-US" altLang="zh-CN" b="0" dirty="0">
                <a:effectLst/>
                <a:latin typeface="Consolas" panose="020B0609020204030204" pitchFamily="49" charset="0"/>
              </a:rPr>
              <a:t>].next = head[u];</a:t>
            </a:r>
            <a:r>
              <a:rPr lang="en-US" altLang="zh-CN" b="0" i="1" dirty="0">
                <a:effectLst/>
                <a:latin typeface="Consolas" panose="020B0609020204030204" pitchFamily="49" charset="0"/>
              </a:rPr>
              <a:t>//</a:t>
            </a:r>
            <a:r>
              <a:rPr lang="zh-CN" altLang="en-US" b="0" i="1" dirty="0">
                <a:effectLst/>
                <a:latin typeface="Consolas" panose="020B0609020204030204" pitchFamily="49" charset="0"/>
              </a:rPr>
              <a:t>以</a:t>
            </a:r>
            <a:r>
              <a:rPr lang="en-US" altLang="zh-CN" b="0" i="1" dirty="0">
                <a:effectLst/>
                <a:latin typeface="Consolas" panose="020B0609020204030204" pitchFamily="49" charset="0"/>
              </a:rPr>
              <a:t>u</a:t>
            </a:r>
            <a:r>
              <a:rPr lang="zh-CN" altLang="en-US" b="0" i="1" dirty="0">
                <a:effectLst/>
                <a:latin typeface="Consolas" panose="020B0609020204030204" pitchFamily="49" charset="0"/>
              </a:rPr>
              <a:t>为起点上一条边的编号，也就是与这个边起点相同的上一条边的编号</a:t>
            </a:r>
            <a:endParaRPr lang="zh-CN" altLang="en-US" b="0" dirty="0">
              <a:effectLst/>
              <a:latin typeface="Consolas" panose="020B0609020204030204" pitchFamily="49" charset="0"/>
            </a:endParaRPr>
          </a:p>
          <a:p>
            <a:r>
              <a:rPr lang="zh-CN" altLang="en-US" b="0" dirty="0">
                <a:effectLst/>
                <a:latin typeface="Consolas" panose="020B0609020204030204" pitchFamily="49" charset="0"/>
              </a:rPr>
              <a:t>    </a:t>
            </a:r>
            <a:r>
              <a:rPr lang="en-US" altLang="zh-CN" b="0" dirty="0">
                <a:effectLst/>
                <a:latin typeface="Consolas" panose="020B0609020204030204" pitchFamily="49" charset="0"/>
              </a:rPr>
              <a:t>head[u] = </a:t>
            </a:r>
            <a:r>
              <a:rPr lang="en-US" altLang="zh-CN" b="0" dirty="0" err="1">
                <a:effectLst/>
                <a:latin typeface="Consolas" panose="020B0609020204030204" pitchFamily="49" charset="0"/>
              </a:rPr>
              <a:t>cnt</a:t>
            </a:r>
            <a:r>
              <a:rPr lang="en-US" altLang="zh-CN" b="0" dirty="0">
                <a:effectLst/>
                <a:latin typeface="Consolas" panose="020B0609020204030204" pitchFamily="49" charset="0"/>
              </a:rPr>
              <a:t>++;</a:t>
            </a:r>
            <a:r>
              <a:rPr lang="en-US" altLang="zh-CN" b="0" i="1" dirty="0">
                <a:effectLst/>
                <a:latin typeface="Consolas" panose="020B0609020204030204" pitchFamily="49" charset="0"/>
              </a:rPr>
              <a:t>//</a:t>
            </a:r>
            <a:r>
              <a:rPr lang="zh-CN" altLang="en-US" b="0" i="1" dirty="0">
                <a:effectLst/>
                <a:latin typeface="Consolas" panose="020B0609020204030204" pitchFamily="49" charset="0"/>
              </a:rPr>
              <a:t>更新以</a:t>
            </a:r>
            <a:r>
              <a:rPr lang="en-US" altLang="zh-CN" b="0" i="1" dirty="0">
                <a:effectLst/>
                <a:latin typeface="Consolas" panose="020B0609020204030204" pitchFamily="49" charset="0"/>
              </a:rPr>
              <a:t>u</a:t>
            </a:r>
            <a:r>
              <a:rPr lang="zh-CN" altLang="en-US" b="0" i="1" dirty="0">
                <a:effectLst/>
                <a:latin typeface="Consolas" panose="020B0609020204030204" pitchFamily="49" charset="0"/>
              </a:rPr>
              <a:t>为起点上一条边的编号</a:t>
            </a:r>
            <a:endParaRPr lang="zh-CN" altLang="en-US" b="0" dirty="0">
              <a:effectLst/>
              <a:latin typeface="Consolas" panose="020B0609020204030204" pitchFamily="49" charset="0"/>
            </a:endParaRPr>
          </a:p>
          <a:p>
            <a:r>
              <a:rPr lang="en-US" altLang="zh-CN" b="0" dirty="0">
                <a:effectLst/>
                <a:latin typeface="Consolas" panose="020B0609020204030204" pitchFamily="49" charset="0"/>
              </a:rPr>
              <a:t>}</a:t>
            </a:r>
            <a:endParaRPr lang="zh-CN" altLang="en-US" b="0" dirty="0">
              <a:effectLst/>
              <a:latin typeface="Consolas" panose="020B0609020204030204" pitchFamily="49" charset="0"/>
            </a:endParaRPr>
          </a:p>
        </p:txBody>
      </p:sp>
      <p:pic>
        <p:nvPicPr>
          <p:cNvPr id="16" name="图片 15"/>
          <p:cNvPicPr>
            <a:picLocks noChangeAspect="1"/>
          </p:cNvPicPr>
          <p:nvPr/>
        </p:nvPicPr>
        <p:blipFill>
          <a:blip r:embed="rId3"/>
          <a:stretch>
            <a:fillRect/>
          </a:stretch>
        </p:blipFill>
        <p:spPr>
          <a:xfrm>
            <a:off x="5411526" y="2050731"/>
            <a:ext cx="4572396" cy="9373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4" y="2411730"/>
            <a:ext cx="1513205" cy="2923877"/>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a:t>
            </a:r>
            <a:r>
              <a:rPr lang="en-US" altLang="zh-CN" sz="8800" dirty="0">
                <a:sym typeface="+mn-lt"/>
              </a:rPr>
              <a:t>2</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栈</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
        <p:nvSpPr>
          <p:cNvPr id="359" name="矩形 358"/>
          <p:cNvSpPr/>
          <p:nvPr/>
        </p:nvSpPr>
        <p:spPr>
          <a:xfrm>
            <a:off x="5068965" y="3670652"/>
            <a:ext cx="4783455" cy="499624"/>
          </a:xfrm>
          <a:prstGeom prst="rect">
            <a:avLst/>
          </a:prstGeom>
        </p:spPr>
        <p:txBody>
          <a:bodyPr wrap="square">
            <a:spAutoFit/>
          </a:bodyPr>
          <a:lstStyle/>
          <a:p>
            <a:pPr>
              <a:lnSpc>
                <a:spcPct val="150000"/>
              </a:lnSpc>
            </a:pPr>
            <a:r>
              <a:rPr lang="en-US" altLang="zh-CN" sz="2000" dirty="0">
                <a:solidFill>
                  <a:schemeClr val="bg1"/>
                </a:solidFill>
                <a:cs typeface="+mn-ea"/>
                <a:sym typeface="+mn-lt"/>
              </a:rPr>
              <a:t>stack</a:t>
            </a:r>
            <a:endParaRPr lang="zh-CN" altLang="en-US" sz="2000" spc="3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359"/>
                                        </p:tgtEl>
                                        <p:attrNameLst>
                                          <p:attrName>style.visibility</p:attrName>
                                        </p:attrNameLst>
                                      </p:cBhvr>
                                      <p:to>
                                        <p:strVal val="visible"/>
                                      </p:to>
                                    </p:set>
                                    <p:animEffect transition="in" filter="fade">
                                      <p:cBhvr>
                                        <p:cTn id="21" dur="500"/>
                                        <p:tgtEl>
                                          <p:spTgt spid="359"/>
                                        </p:tgtEl>
                                      </p:cBhvr>
                                    </p:animEffect>
                                    <p:anim calcmode="lin" valueType="num">
                                      <p:cBhvr>
                                        <p:cTn id="22" dur="500" fill="hold"/>
                                        <p:tgtEl>
                                          <p:spTgt spid="359"/>
                                        </p:tgtEl>
                                        <p:attrNameLst>
                                          <p:attrName>ppt_x</p:attrName>
                                        </p:attrNameLst>
                                      </p:cBhvr>
                                      <p:tavLst>
                                        <p:tav tm="0">
                                          <p:val>
                                            <p:strVal val="#ppt_x"/>
                                          </p:val>
                                        </p:tav>
                                        <p:tav tm="100000">
                                          <p:val>
                                            <p:strVal val="#ppt_x"/>
                                          </p:val>
                                        </p:tav>
                                      </p:tavLst>
                                    </p:anim>
                                    <p:anim calcmode="lin" valueType="num">
                                      <p:cBhvr>
                                        <p:cTn id="23"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5122437" y="1830536"/>
            <a:ext cx="7069567" cy="4004219"/>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95000"/>
                </a:prstClr>
              </a:solidFill>
              <a:effectLst/>
              <a:uLnTx/>
              <a:uFillTx/>
              <a:cs typeface="+mn-ea"/>
              <a:sym typeface="+mn-lt"/>
            </a:endParaRPr>
          </a:p>
        </p:txBody>
      </p:sp>
      <p:sp>
        <p:nvSpPr>
          <p:cNvPr id="39" name="TextBox 39"/>
          <p:cNvSpPr txBox="1"/>
          <p:nvPr/>
        </p:nvSpPr>
        <p:spPr>
          <a:xfrm>
            <a:off x="319380" y="344619"/>
            <a:ext cx="595035" cy="584775"/>
          </a:xfrm>
          <a:prstGeom prst="rect">
            <a:avLst/>
          </a:prstGeom>
          <a:noFill/>
        </p:spPr>
        <p:txBody>
          <a:bodyPr wrap="none" rtlCol="0">
            <a:spAutoFit/>
          </a:bodyPr>
          <a:lstStyle/>
          <a:p>
            <a:r>
              <a:rPr lang="zh-CN" altLang="en-US" sz="3200" b="1" dirty="0">
                <a:solidFill>
                  <a:schemeClr val="bg1"/>
                </a:solidFill>
                <a:cs typeface="+mn-ea"/>
                <a:sym typeface="+mn-lt"/>
              </a:rPr>
              <a:t>栈</a:t>
            </a:r>
            <a:endParaRPr lang="zh-CN" altLang="en-US" sz="3200" b="1" dirty="0">
              <a:solidFill>
                <a:schemeClr val="bg1"/>
              </a:solidFill>
              <a:cs typeface="+mn-ea"/>
              <a:sym typeface="+mn-lt"/>
            </a:endParaRPr>
          </a:p>
        </p:txBody>
      </p:sp>
      <p:sp>
        <p:nvSpPr>
          <p:cNvPr id="10" name="文本框 9"/>
          <p:cNvSpPr txBox="1"/>
          <p:nvPr/>
        </p:nvSpPr>
        <p:spPr>
          <a:xfrm>
            <a:off x="5514109" y="2343494"/>
            <a:ext cx="6096000" cy="2308324"/>
          </a:xfrm>
          <a:prstGeom prst="rect">
            <a:avLst/>
          </a:prstGeom>
          <a:noFill/>
        </p:spPr>
        <p:txBody>
          <a:bodyPr wrap="square">
            <a:spAutoFit/>
          </a:bodyPr>
          <a:lstStyle/>
          <a:p>
            <a:r>
              <a:rPr lang="zh-CN" altLang="en-US" sz="2400" b="0" i="0" u="none" strike="noStrike" dirty="0">
                <a:solidFill>
                  <a:schemeClr val="accent1">
                    <a:lumMod val="40000"/>
                    <a:lumOff val="60000"/>
                  </a:schemeClr>
                </a:solidFill>
                <a:effectLst/>
                <a:latin typeface="Arial" panose="020B0604020202020204" pitchFamily="34" charset="0"/>
                <a:hlinkClick r:id="rId1"/>
              </a:rPr>
              <a:t>栈</a:t>
            </a:r>
            <a:r>
              <a:rPr lang="zh-CN" altLang="en-US" sz="2400" b="0" i="0" dirty="0">
                <a:solidFill>
                  <a:schemeClr val="accent1">
                    <a:lumMod val="40000"/>
                    <a:lumOff val="60000"/>
                  </a:schemeClr>
                </a:solidFill>
                <a:effectLst/>
                <a:latin typeface="Arial" panose="020B0604020202020204" pitchFamily="34" charset="0"/>
              </a:rPr>
              <a:t>是一种特殊的</a:t>
            </a:r>
            <a:r>
              <a:rPr lang="zh-CN" altLang="en-US" sz="2400" b="0" i="0" u="sng" dirty="0">
                <a:solidFill>
                  <a:schemeClr val="accent1">
                    <a:lumMod val="40000"/>
                    <a:lumOff val="60000"/>
                  </a:schemeClr>
                </a:solidFill>
                <a:effectLst/>
                <a:latin typeface="Arial" panose="020B0604020202020204" pitchFamily="34" charset="0"/>
                <a:hlinkClick r:id="rId2"/>
              </a:rPr>
              <a:t>线性表</a:t>
            </a:r>
            <a:r>
              <a:rPr lang="zh-CN" altLang="en-US" sz="2400" b="0" i="0" dirty="0">
                <a:solidFill>
                  <a:schemeClr val="accent1">
                    <a:lumMod val="40000"/>
                    <a:lumOff val="60000"/>
                  </a:schemeClr>
                </a:solidFill>
                <a:effectLst/>
                <a:latin typeface="Arial" panose="020B0604020202020204" pitchFamily="34" charset="0"/>
              </a:rPr>
              <a:t>，它只能在一个表的一个固定端进行数据结点的插入和删除操作。栈按照后进先出的原则来存储数据，也就是说，先插入的数据将被压入栈底，最后插入的数据在栈顶，读出数据时，从栈顶开始逐个读出。</a:t>
            </a:r>
            <a:endParaRPr lang="zh-CN" altLang="en-US" sz="2400" dirty="0">
              <a:solidFill>
                <a:schemeClr val="accent1">
                  <a:lumMod val="40000"/>
                  <a:lumOff val="6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67" y="2343494"/>
            <a:ext cx="3914775" cy="28095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2583154" y="753785"/>
            <a:ext cx="3612679" cy="1145436"/>
            <a:chOff x="6795152" y="1901661"/>
            <a:chExt cx="3612678" cy="1145436"/>
          </a:xfrm>
        </p:grpSpPr>
        <p:sp>
          <p:nvSpPr>
            <p:cNvPr id="7" name="文本框 6"/>
            <p:cNvSpPr txBox="1"/>
            <p:nvPr/>
          </p:nvSpPr>
          <p:spPr>
            <a:xfrm>
              <a:off x="7702870" y="1901661"/>
              <a:ext cx="26748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cs typeface="+mn-ea"/>
                  <a:sym typeface="+mn-lt"/>
                </a:rPr>
                <a:t>特点</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8" name="文本框 14"/>
            <p:cNvSpPr txBox="1"/>
            <p:nvPr/>
          </p:nvSpPr>
          <p:spPr>
            <a:xfrm>
              <a:off x="6795152" y="2384543"/>
              <a:ext cx="3612678" cy="662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uLnTx/>
                  <a:uFillTx/>
                  <a:cs typeface="+mn-ea"/>
                  <a:sym typeface="+mn-lt"/>
                </a:rPr>
                <a:t>后进先出，先进后出</a:t>
              </a:r>
              <a:endParaRPr kumimoji="0" lang="zh-CN" altLang="zh-CN" sz="2800" b="0" i="0" u="none" strike="noStrike" kern="1200" cap="none" spc="0" normalizeH="0" baseline="0" noProof="0" dirty="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par>
                                <p:cTn id="8" presetID="50" presetClass="entr" presetSubtype="0" decel="10000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1000" fill="hold"/>
                                        <p:tgtEl>
                                          <p:spTgt spid="6"/>
                                        </p:tgtEl>
                                        <p:attrNameLst>
                                          <p:attrName>ppt_w</p:attrName>
                                        </p:attrNameLst>
                                      </p:cBhvr>
                                      <p:tavLst>
                                        <p:tav tm="0">
                                          <p:val>
                                            <p:strVal val="#ppt_w+.3"/>
                                          </p:val>
                                        </p:tav>
                                        <p:tav tm="100000">
                                          <p:val>
                                            <p:strVal val="#ppt_w"/>
                                          </p:val>
                                        </p:tav>
                                      </p:tavLst>
                                    </p:anim>
                                    <p:anim calcmode="lin" valueType="num">
                                      <p:cBhvr>
                                        <p:cTn id="11" dur="1000" fill="hold"/>
                                        <p:tgtEl>
                                          <p:spTgt spid="6"/>
                                        </p:tgtEl>
                                        <p:attrNameLst>
                                          <p:attrName>ppt_h</p:attrName>
                                        </p:attrNameLst>
                                      </p:cBhvr>
                                      <p:tavLst>
                                        <p:tav tm="0">
                                          <p:val>
                                            <p:strVal val="#ppt_h"/>
                                          </p:val>
                                        </p:tav>
                                        <p:tav tm="100000">
                                          <p:val>
                                            <p:strVal val="#ppt_h"/>
                                          </p:val>
                                        </p:tav>
                                      </p:tavLst>
                                    </p:anim>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p:nvPr/>
        </p:nvSpPr>
        <p:spPr bwMode="auto">
          <a:xfrm>
            <a:off x="6057106" y="2837303"/>
            <a:ext cx="1655763" cy="2333625"/>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19" name="Freeform 6"/>
          <p:cNvSpPr/>
          <p:nvPr/>
        </p:nvSpPr>
        <p:spPr bwMode="auto">
          <a:xfrm>
            <a:off x="5366546" y="1799078"/>
            <a:ext cx="2332039" cy="1655763"/>
          </a:xfrm>
          <a:custGeom>
            <a:avLst/>
            <a:gdLst>
              <a:gd name="T0" fmla="*/ 571 w 2067"/>
              <a:gd name="T1" fmla="*/ 0 h 1468"/>
              <a:gd name="T2" fmla="*/ 1909 w 2067"/>
              <a:gd name="T3" fmla="*/ 0 h 1468"/>
              <a:gd name="T4" fmla="*/ 2067 w 2067"/>
              <a:gd name="T5" fmla="*/ 159 h 1468"/>
              <a:gd name="T6" fmla="*/ 2067 w 2067"/>
              <a:gd name="T7" fmla="*/ 743 h 1468"/>
              <a:gd name="T8" fmla="*/ 1909 w 2067"/>
              <a:gd name="T9" fmla="*/ 902 h 1468"/>
              <a:gd name="T10" fmla="*/ 571 w 2067"/>
              <a:gd name="T11" fmla="*/ 902 h 1468"/>
              <a:gd name="T12" fmla="*/ 562 w 2067"/>
              <a:gd name="T13" fmla="*/ 902 h 1468"/>
              <a:gd name="T14" fmla="*/ 1 w 2067"/>
              <a:gd name="T15" fmla="*/ 1464 h 1468"/>
              <a:gd name="T16" fmla="*/ 0 w 2067"/>
              <a:gd name="T17" fmla="*/ 1468 h 1468"/>
              <a:gd name="T18" fmla="*/ 0 w 2067"/>
              <a:gd name="T19" fmla="*/ 571 h 1468"/>
              <a:gd name="T20" fmla="*/ 571 w 2067"/>
              <a:gd name="T21"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20" name="Freeform 7"/>
          <p:cNvSpPr/>
          <p:nvPr/>
        </p:nvSpPr>
        <p:spPr bwMode="auto">
          <a:xfrm>
            <a:off x="4326733" y="1813362"/>
            <a:ext cx="1655763" cy="2332038"/>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21" name="Freeform 8"/>
          <p:cNvSpPr/>
          <p:nvPr/>
        </p:nvSpPr>
        <p:spPr bwMode="auto">
          <a:xfrm>
            <a:off x="4342607" y="3529453"/>
            <a:ext cx="2332039" cy="1655763"/>
          </a:xfrm>
          <a:custGeom>
            <a:avLst/>
            <a:gdLst>
              <a:gd name="T0" fmla="*/ 1497 w 2068"/>
              <a:gd name="T1" fmla="*/ 1468 h 1468"/>
              <a:gd name="T2" fmla="*/ 158 w 2068"/>
              <a:gd name="T3" fmla="*/ 1468 h 1468"/>
              <a:gd name="T4" fmla="*/ 0 w 2068"/>
              <a:gd name="T5" fmla="*/ 1309 h 1468"/>
              <a:gd name="T6" fmla="*/ 0 w 2068"/>
              <a:gd name="T7" fmla="*/ 725 h 1468"/>
              <a:gd name="T8" fmla="*/ 158 w 2068"/>
              <a:gd name="T9" fmla="*/ 566 h 1468"/>
              <a:gd name="T10" fmla="*/ 1497 w 2068"/>
              <a:gd name="T11" fmla="*/ 566 h 1468"/>
              <a:gd name="T12" fmla="*/ 1506 w 2068"/>
              <a:gd name="T13" fmla="*/ 566 h 1468"/>
              <a:gd name="T14" fmla="*/ 2067 w 2068"/>
              <a:gd name="T15" fmla="*/ 4 h 1468"/>
              <a:gd name="T16" fmla="*/ 2068 w 2068"/>
              <a:gd name="T17" fmla="*/ 0 h 1468"/>
              <a:gd name="T18" fmla="*/ 2068 w 2068"/>
              <a:gd name="T19" fmla="*/ 897 h 1468"/>
              <a:gd name="T20" fmla="*/ 1497 w 2068"/>
              <a:gd name="T2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grpSp>
        <p:nvGrpSpPr>
          <p:cNvPr id="35" name="组合 34"/>
          <p:cNvGrpSpPr/>
          <p:nvPr/>
        </p:nvGrpSpPr>
        <p:grpSpPr>
          <a:xfrm>
            <a:off x="7920834" y="1813364"/>
            <a:ext cx="3857881" cy="920511"/>
            <a:chOff x="7702869" y="1901661"/>
            <a:chExt cx="3857881" cy="920511"/>
          </a:xfrm>
        </p:grpSpPr>
        <p:sp>
          <p:nvSpPr>
            <p:cNvPr id="36" name="文本框 35"/>
            <p:cNvSpPr txBox="1"/>
            <p:nvPr/>
          </p:nvSpPr>
          <p:spPr>
            <a:xfrm>
              <a:off x="7702870" y="1901661"/>
              <a:ext cx="26748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cs typeface="+mn-ea"/>
                  <a:sym typeface="+mn-lt"/>
                </a:rPr>
                <a:t>出栈</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37" name="文本框 14"/>
            <p:cNvSpPr txBox="1"/>
            <p:nvPr/>
          </p:nvSpPr>
          <p:spPr>
            <a:xfrm>
              <a:off x="7702869" y="2322548"/>
              <a:ext cx="3857881" cy="49962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弹出栈顶元素</a:t>
              </a:r>
              <a:endParaRPr kumimoji="0" lang="zh-CN" altLang="zh-CN" sz="2000" b="0" i="0" u="none" strike="noStrike" kern="1200" cap="none" spc="0" normalizeH="0" baseline="0" noProof="0" dirty="0">
                <a:ln>
                  <a:noFill/>
                </a:ln>
                <a:solidFill>
                  <a:prstClr val="white"/>
                </a:solidFill>
                <a:effectLst/>
                <a:uLnTx/>
                <a:uFillTx/>
                <a:cs typeface="+mn-ea"/>
                <a:sym typeface="+mn-lt"/>
              </a:endParaRPr>
            </a:p>
          </p:txBody>
        </p:sp>
      </p:grpSp>
      <p:grpSp>
        <p:nvGrpSpPr>
          <p:cNvPr id="38" name="组合 37"/>
          <p:cNvGrpSpPr/>
          <p:nvPr/>
        </p:nvGrpSpPr>
        <p:grpSpPr>
          <a:xfrm>
            <a:off x="119130" y="4251051"/>
            <a:ext cx="3861529" cy="943558"/>
            <a:chOff x="6593675" y="1901661"/>
            <a:chExt cx="3861529" cy="943558"/>
          </a:xfrm>
        </p:grpSpPr>
        <p:sp>
          <p:nvSpPr>
            <p:cNvPr id="39" name="文本框 38"/>
            <p:cNvSpPr txBox="1"/>
            <p:nvPr/>
          </p:nvSpPr>
          <p:spPr>
            <a:xfrm>
              <a:off x="7312994" y="1901661"/>
              <a:ext cx="3142210" cy="581057"/>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入栈</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40" name="文本框 14"/>
            <p:cNvSpPr txBox="1"/>
            <p:nvPr/>
          </p:nvSpPr>
          <p:spPr>
            <a:xfrm>
              <a:off x="6593675" y="2508524"/>
              <a:ext cx="3814154" cy="3366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prstClr val="white"/>
                </a:solidFill>
                <a:effectLst/>
                <a:uLnTx/>
                <a:uFillTx/>
                <a:cs typeface="+mn-ea"/>
                <a:sym typeface="+mn-lt"/>
              </a:endParaRPr>
            </a:p>
          </p:txBody>
        </p:sp>
      </p:grpSp>
      <p:grpSp>
        <p:nvGrpSpPr>
          <p:cNvPr id="41" name="组合 40"/>
          <p:cNvGrpSpPr/>
          <p:nvPr/>
        </p:nvGrpSpPr>
        <p:grpSpPr>
          <a:xfrm>
            <a:off x="7920832" y="3997187"/>
            <a:ext cx="3857880" cy="1034780"/>
            <a:chOff x="7702870" y="1901661"/>
            <a:chExt cx="3857880" cy="1034780"/>
          </a:xfrm>
        </p:grpSpPr>
        <p:sp>
          <p:nvSpPr>
            <p:cNvPr id="42" name="文本框 41"/>
            <p:cNvSpPr txBox="1"/>
            <p:nvPr/>
          </p:nvSpPr>
          <p:spPr>
            <a:xfrm>
              <a:off x="7702870" y="1901661"/>
              <a:ext cx="2674843" cy="58105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取栈顶元素</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43" name="文本框 14"/>
            <p:cNvSpPr txBox="1"/>
            <p:nvPr/>
          </p:nvSpPr>
          <p:spPr>
            <a:xfrm>
              <a:off x="7702870" y="2477533"/>
              <a:ext cx="3857880"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返回当前的栈顶元素值</a:t>
              </a:r>
              <a:endParaRPr kumimoji="0" lang="zh-CN" altLang="en-US" b="0" i="0" u="none" strike="noStrike" kern="1200" cap="none" spc="0" normalizeH="0" baseline="0" noProof="0" dirty="0">
                <a:ln>
                  <a:noFill/>
                </a:ln>
                <a:solidFill>
                  <a:prstClr val="white"/>
                </a:solidFill>
                <a:effectLst/>
                <a:uLnTx/>
                <a:uFillTx/>
                <a:cs typeface="+mn-ea"/>
                <a:sym typeface="+mn-lt"/>
              </a:endParaRPr>
            </a:p>
          </p:txBody>
        </p:sp>
      </p:grpSp>
      <p:sp>
        <p:nvSpPr>
          <p:cNvPr id="44" name="TextBox 39"/>
          <p:cNvSpPr txBox="1"/>
          <p:nvPr/>
        </p:nvSpPr>
        <p:spPr>
          <a:xfrm>
            <a:off x="319380" y="344619"/>
            <a:ext cx="595035" cy="584775"/>
          </a:xfrm>
          <a:prstGeom prst="rect">
            <a:avLst/>
          </a:prstGeom>
          <a:noFill/>
        </p:spPr>
        <p:txBody>
          <a:bodyPr wrap="none" rtlCol="0">
            <a:spAutoFit/>
          </a:bodyPr>
          <a:lstStyle/>
          <a:p>
            <a:r>
              <a:rPr lang="zh-CN" altLang="en-US" sz="3200" b="1" dirty="0">
                <a:solidFill>
                  <a:schemeClr val="bg1"/>
                </a:solidFill>
                <a:cs typeface="+mn-ea"/>
                <a:sym typeface="+mn-lt"/>
              </a:rPr>
              <a:t>栈</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4452387" y="2050943"/>
            <a:ext cx="749091" cy="576016"/>
          </a:xfrm>
          <a:prstGeom prst="rect">
            <a:avLst/>
          </a:prstGeom>
        </p:spPr>
      </p:pic>
      <p:pic>
        <p:nvPicPr>
          <p:cNvPr id="4" name="图片 3"/>
          <p:cNvPicPr>
            <a:picLocks noChangeAspect="1"/>
          </p:cNvPicPr>
          <p:nvPr/>
        </p:nvPicPr>
        <p:blipFill>
          <a:blip r:embed="rId1"/>
          <a:stretch>
            <a:fillRect/>
          </a:stretch>
        </p:blipFill>
        <p:spPr>
          <a:xfrm>
            <a:off x="4644337" y="4434822"/>
            <a:ext cx="749091" cy="576016"/>
          </a:xfrm>
          <a:prstGeom prst="rect">
            <a:avLst/>
          </a:prstGeom>
        </p:spPr>
      </p:pic>
      <p:pic>
        <p:nvPicPr>
          <p:cNvPr id="5" name="图片 4"/>
          <p:cNvPicPr>
            <a:picLocks noChangeAspect="1"/>
          </p:cNvPicPr>
          <p:nvPr/>
        </p:nvPicPr>
        <p:blipFill>
          <a:blip r:embed="rId1"/>
          <a:stretch>
            <a:fillRect/>
          </a:stretch>
        </p:blipFill>
        <p:spPr>
          <a:xfrm>
            <a:off x="6737796" y="2050943"/>
            <a:ext cx="749091" cy="576016"/>
          </a:xfrm>
          <a:prstGeom prst="rect">
            <a:avLst/>
          </a:prstGeom>
        </p:spPr>
      </p:pic>
      <p:pic>
        <p:nvPicPr>
          <p:cNvPr id="6" name="图片 5"/>
          <p:cNvPicPr>
            <a:picLocks noChangeAspect="1"/>
          </p:cNvPicPr>
          <p:nvPr/>
        </p:nvPicPr>
        <p:blipFill>
          <a:blip r:embed="rId1"/>
          <a:stretch>
            <a:fillRect/>
          </a:stretch>
        </p:blipFill>
        <p:spPr>
          <a:xfrm>
            <a:off x="6839743" y="4493066"/>
            <a:ext cx="673346" cy="517772"/>
          </a:xfrm>
          <a:prstGeom prst="rect">
            <a:avLst/>
          </a:prstGeom>
        </p:spPr>
      </p:pic>
      <p:sp>
        <p:nvSpPr>
          <p:cNvPr id="8" name="文本框 14"/>
          <p:cNvSpPr txBox="1"/>
          <p:nvPr/>
        </p:nvSpPr>
        <p:spPr>
          <a:xfrm>
            <a:off x="1837277" y="4813970"/>
            <a:ext cx="3857881"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增加一个栈顶元素</a:t>
            </a:r>
            <a:endParaRPr kumimoji="0" lang="zh-CN" altLang="zh-CN" b="0" i="0" u="none" strike="noStrike" kern="1200" cap="none" spc="0" normalizeH="0" baseline="0" noProof="0" dirty="0">
              <a:ln>
                <a:noFill/>
              </a:ln>
              <a:solidFill>
                <a:prstClr val="white"/>
              </a:solidFill>
              <a:effectLst/>
              <a:uLnTx/>
              <a:uFillTx/>
              <a:cs typeface="+mn-ea"/>
              <a:sym typeface="+mn-lt"/>
            </a:endParaRPr>
          </a:p>
        </p:txBody>
      </p:sp>
      <p:grpSp>
        <p:nvGrpSpPr>
          <p:cNvPr id="50" name="组合 49"/>
          <p:cNvGrpSpPr/>
          <p:nvPr/>
        </p:nvGrpSpPr>
        <p:grpSpPr>
          <a:xfrm>
            <a:off x="839708" y="1813362"/>
            <a:ext cx="3264776" cy="1327128"/>
            <a:chOff x="7169907" y="1901661"/>
            <a:chExt cx="3264775" cy="1327128"/>
          </a:xfrm>
        </p:grpSpPr>
        <p:sp>
          <p:nvSpPr>
            <p:cNvPr id="51" name="文本框 50"/>
            <p:cNvSpPr txBox="1"/>
            <p:nvPr/>
          </p:nvSpPr>
          <p:spPr>
            <a:xfrm>
              <a:off x="7702870" y="1901661"/>
              <a:ext cx="26748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cs typeface="+mn-ea"/>
                  <a:sym typeface="+mn-lt"/>
                </a:rPr>
                <a:t>判断是否为空</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52" name="文本框 14"/>
            <p:cNvSpPr txBox="1"/>
            <p:nvPr/>
          </p:nvSpPr>
          <p:spPr>
            <a:xfrm>
              <a:off x="7169907" y="2769881"/>
              <a:ext cx="3264775"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栈为空，返回</a:t>
              </a:r>
              <a:r>
                <a:rPr kumimoji="0" lang="en-US" altLang="zh-CN" b="0" i="0" u="none" strike="noStrike" kern="1200" cap="none" spc="0" normalizeH="0" baseline="0" noProof="0" dirty="0">
                  <a:ln>
                    <a:noFill/>
                  </a:ln>
                  <a:solidFill>
                    <a:prstClr val="white"/>
                  </a:solidFill>
                  <a:effectLst/>
                  <a:uLnTx/>
                  <a:uFillTx/>
                  <a:cs typeface="+mn-ea"/>
                  <a:sym typeface="+mn-lt"/>
                </a:rPr>
                <a:t>1</a:t>
              </a:r>
              <a:r>
                <a:rPr kumimoji="0" lang="zh-CN" altLang="en-US" b="0" i="0" u="none" strike="noStrike" kern="1200" cap="none" spc="0" normalizeH="0" baseline="0" noProof="0" dirty="0">
                  <a:ln>
                    <a:noFill/>
                  </a:ln>
                  <a:solidFill>
                    <a:prstClr val="white"/>
                  </a:solidFill>
                  <a:effectLst/>
                  <a:uLnTx/>
                  <a:uFillTx/>
                  <a:cs typeface="+mn-ea"/>
                  <a:sym typeface="+mn-lt"/>
                </a:rPr>
                <a:t>，否则返回</a:t>
              </a:r>
              <a:r>
                <a:rPr kumimoji="0" lang="en-US" altLang="zh-CN" b="0" i="0" u="none" strike="noStrike" kern="1200" cap="none" spc="0" normalizeH="0" baseline="0" noProof="0" dirty="0">
                  <a:ln>
                    <a:noFill/>
                  </a:ln>
                  <a:solidFill>
                    <a:prstClr val="white"/>
                  </a:solidFill>
                  <a:effectLst/>
                  <a:uLnTx/>
                  <a:uFillTx/>
                  <a:cs typeface="+mn-ea"/>
                  <a:sym typeface="+mn-lt"/>
                </a:rPr>
                <a:t>0</a:t>
              </a:r>
              <a:endParaRPr kumimoji="0" lang="zh-CN" altLang="zh-CN" b="0" i="0" u="none" strike="noStrike" kern="1200" cap="none" spc="0" normalizeH="0" baseline="0" noProof="0" dirty="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50" presetClass="entr" presetSubtype="0" decel="10000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1000" fill="hold"/>
                                        <p:tgtEl>
                                          <p:spTgt spid="38"/>
                                        </p:tgtEl>
                                        <p:attrNameLst>
                                          <p:attrName>ppt_w</p:attrName>
                                        </p:attrNameLst>
                                      </p:cBhvr>
                                      <p:tavLst>
                                        <p:tav tm="0">
                                          <p:val>
                                            <p:strVal val="#ppt_w+.3"/>
                                          </p:val>
                                        </p:tav>
                                        <p:tav tm="100000">
                                          <p:val>
                                            <p:strVal val="#ppt_w"/>
                                          </p:val>
                                        </p:tav>
                                      </p:tavLst>
                                    </p:anim>
                                    <p:anim calcmode="lin" valueType="num">
                                      <p:cBhvr>
                                        <p:cTn id="24" dur="1000" fill="hold"/>
                                        <p:tgtEl>
                                          <p:spTgt spid="38"/>
                                        </p:tgtEl>
                                        <p:attrNameLst>
                                          <p:attrName>ppt_h</p:attrName>
                                        </p:attrNameLst>
                                      </p:cBhvr>
                                      <p:tavLst>
                                        <p:tav tm="0">
                                          <p:val>
                                            <p:strVal val="#ppt_h"/>
                                          </p:val>
                                        </p:tav>
                                        <p:tav tm="100000">
                                          <p:val>
                                            <p:strVal val="#ppt_h"/>
                                          </p:val>
                                        </p:tav>
                                      </p:tavLst>
                                    </p:anim>
                                    <p:animEffect transition="in" filter="fade">
                                      <p:cBhvr>
                                        <p:cTn id="25" dur="1000"/>
                                        <p:tgtEl>
                                          <p:spTgt spid="38"/>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1000" fill="hold"/>
                                        <p:tgtEl>
                                          <p:spTgt spid="35"/>
                                        </p:tgtEl>
                                        <p:attrNameLst>
                                          <p:attrName>ppt_w</p:attrName>
                                        </p:attrNameLst>
                                      </p:cBhvr>
                                      <p:tavLst>
                                        <p:tav tm="0">
                                          <p:val>
                                            <p:strVal val="#ppt_w+.3"/>
                                          </p:val>
                                        </p:tav>
                                        <p:tav tm="100000">
                                          <p:val>
                                            <p:strVal val="#ppt_w"/>
                                          </p:val>
                                        </p:tav>
                                      </p:tavLst>
                                    </p:anim>
                                    <p:anim calcmode="lin" valueType="num">
                                      <p:cBhvr>
                                        <p:cTn id="29" dur="1000" fill="hold"/>
                                        <p:tgtEl>
                                          <p:spTgt spid="35"/>
                                        </p:tgtEl>
                                        <p:attrNameLst>
                                          <p:attrName>ppt_h</p:attrName>
                                        </p:attrNameLst>
                                      </p:cBhvr>
                                      <p:tavLst>
                                        <p:tav tm="0">
                                          <p:val>
                                            <p:strVal val="#ppt_h"/>
                                          </p:val>
                                        </p:tav>
                                        <p:tav tm="100000">
                                          <p:val>
                                            <p:strVal val="#ppt_h"/>
                                          </p:val>
                                        </p:tav>
                                      </p:tavLst>
                                    </p:anim>
                                    <p:animEffect transition="in" filter="fade">
                                      <p:cBhvr>
                                        <p:cTn id="30" dur="1000"/>
                                        <p:tgtEl>
                                          <p:spTgt spid="35"/>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1000" fill="hold"/>
                                        <p:tgtEl>
                                          <p:spTgt spid="50"/>
                                        </p:tgtEl>
                                        <p:attrNameLst>
                                          <p:attrName>ppt_w</p:attrName>
                                        </p:attrNameLst>
                                      </p:cBhvr>
                                      <p:tavLst>
                                        <p:tav tm="0">
                                          <p:val>
                                            <p:strVal val="#ppt_w+.3"/>
                                          </p:val>
                                        </p:tav>
                                        <p:tav tm="100000">
                                          <p:val>
                                            <p:strVal val="#ppt_w"/>
                                          </p:val>
                                        </p:tav>
                                      </p:tavLst>
                                    </p:anim>
                                    <p:anim calcmode="lin" valueType="num">
                                      <p:cBhvr>
                                        <p:cTn id="39" dur="1000" fill="hold"/>
                                        <p:tgtEl>
                                          <p:spTgt spid="50"/>
                                        </p:tgtEl>
                                        <p:attrNameLst>
                                          <p:attrName>ppt_h</p:attrName>
                                        </p:attrNameLst>
                                      </p:cBhvr>
                                      <p:tavLst>
                                        <p:tav tm="0">
                                          <p:val>
                                            <p:strVal val="#ppt_h"/>
                                          </p:val>
                                        </p:tav>
                                        <p:tav tm="100000">
                                          <p:val>
                                            <p:strVal val="#ppt_h"/>
                                          </p:val>
                                        </p:tav>
                                      </p:tavLst>
                                    </p:anim>
                                    <p:animEffect transition="in" filter="fade">
                                      <p:cBhvr>
                                        <p:cTn id="4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5243901" y="1613628"/>
            <a:ext cx="184731" cy="825419"/>
          </a:xfrm>
          <a:prstGeom prst="rect">
            <a:avLst/>
          </a:prstGeom>
          <a:noFill/>
          <a:effectLst/>
        </p:spPr>
        <p:txBody>
          <a:bodyPr wrap="non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3600" b="0" i="0" u="none" strike="noStrike" kern="1200" cap="none" spc="0" normalizeH="0" baseline="0" noProof="0" dirty="0">
              <a:ln>
                <a:noFill/>
              </a:ln>
              <a:solidFill>
                <a:prstClr val="white"/>
              </a:solidFill>
              <a:effectLst/>
              <a:uLnTx/>
              <a:uFillTx/>
              <a:cs typeface="+mn-ea"/>
              <a:sym typeface="+mn-lt"/>
            </a:endParaRPr>
          </a:p>
        </p:txBody>
      </p:sp>
      <p:sp>
        <p:nvSpPr>
          <p:cNvPr id="23" name="TextBox 39"/>
          <p:cNvSpPr txBox="1"/>
          <p:nvPr/>
        </p:nvSpPr>
        <p:spPr>
          <a:xfrm>
            <a:off x="319380" y="344619"/>
            <a:ext cx="1826141" cy="584775"/>
          </a:xfrm>
          <a:prstGeom prst="rect">
            <a:avLst/>
          </a:prstGeom>
          <a:noFill/>
        </p:spPr>
        <p:txBody>
          <a:bodyPr wrap="none" rtlCol="0">
            <a:spAutoFit/>
          </a:bodyPr>
          <a:lstStyle/>
          <a:p>
            <a:r>
              <a:rPr lang="zh-CN" altLang="en-US" sz="3200" b="1" dirty="0">
                <a:solidFill>
                  <a:schemeClr val="bg1"/>
                </a:solidFill>
                <a:cs typeface="+mn-ea"/>
                <a:sym typeface="+mn-lt"/>
              </a:rPr>
              <a:t>栈的实现</a:t>
            </a:r>
            <a:endParaRPr lang="zh-CN" altLang="en-US" sz="3200" b="1" dirty="0">
              <a:solidFill>
                <a:schemeClr val="bg1"/>
              </a:solidFill>
              <a:cs typeface="+mn-ea"/>
              <a:sym typeface="+mn-lt"/>
            </a:endParaRPr>
          </a:p>
        </p:txBody>
      </p:sp>
      <p:grpSp>
        <p:nvGrpSpPr>
          <p:cNvPr id="4" name="组合 3"/>
          <p:cNvGrpSpPr/>
          <p:nvPr/>
        </p:nvGrpSpPr>
        <p:grpSpPr>
          <a:xfrm>
            <a:off x="1921857" y="235539"/>
            <a:ext cx="6828817" cy="6386921"/>
            <a:chOff x="1921857" y="235539"/>
            <a:chExt cx="6828817" cy="6386921"/>
          </a:xfrm>
        </p:grpSpPr>
        <p:sp>
          <p:nvSpPr>
            <p:cNvPr id="3" name="矩形: 圆角 2"/>
            <p:cNvSpPr/>
            <p:nvPr/>
          </p:nvSpPr>
          <p:spPr>
            <a:xfrm>
              <a:off x="1921857" y="235539"/>
              <a:ext cx="6828817" cy="638692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文本框 20"/>
            <p:cNvSpPr txBox="1"/>
            <p:nvPr/>
          </p:nvSpPr>
          <p:spPr>
            <a:xfrm>
              <a:off x="2511252" y="415097"/>
              <a:ext cx="6094378" cy="6186309"/>
            </a:xfrm>
            <a:prstGeom prst="rect">
              <a:avLst/>
            </a:prstGeom>
            <a:noFill/>
          </p:spPr>
          <p:txBody>
            <a:bodyPr wrap="square">
              <a:spAutoFit/>
            </a:bodyPr>
            <a:lstStyle/>
            <a:p>
              <a:r>
                <a:rPr lang="en-US" altLang="zh-CN" b="0" dirty="0">
                  <a:solidFill>
                    <a:srgbClr val="7A3E9D"/>
                  </a:solidFill>
                  <a:effectLst/>
                  <a:latin typeface="Consolas" panose="020B0609020204030204" pitchFamily="49" charset="0"/>
                </a:rPr>
                <a:t>int</a:t>
              </a:r>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data</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100000</a:t>
              </a:r>
              <a:r>
                <a:rPr lang="en-US" altLang="zh-CN" b="0" dirty="0">
                  <a:solidFill>
                    <a:srgbClr val="777777"/>
                  </a:solidFill>
                  <a:effectLst/>
                  <a:latin typeface="Consolas" panose="020B0609020204030204" pitchFamily="49" charset="0"/>
                </a:rPr>
                <a:t>];</a:t>
              </a:r>
              <a:r>
                <a:rPr lang="en-US" altLang="zh-CN" b="0" i="1" dirty="0">
                  <a:solidFill>
                    <a:srgbClr val="AAAAAA"/>
                  </a:solidFill>
                  <a:effectLst/>
                  <a:latin typeface="Consolas" panose="020B0609020204030204" pitchFamily="49" charset="0"/>
                </a:rPr>
                <a:t>//</a:t>
              </a:r>
              <a:r>
                <a:rPr lang="zh-CN" altLang="en-US" b="0" i="1" dirty="0">
                  <a:solidFill>
                    <a:srgbClr val="AAAAAA"/>
                  </a:solidFill>
                  <a:effectLst/>
                  <a:latin typeface="Consolas" panose="020B0609020204030204" pitchFamily="49" charset="0"/>
                </a:rPr>
                <a:t>存放栈元素的数组</a:t>
              </a:r>
              <a:endParaRPr lang="zh-CN" altLang="en-US" b="0" dirty="0">
                <a:solidFill>
                  <a:srgbClr val="333333"/>
                </a:solidFill>
                <a:effectLst/>
                <a:latin typeface="Consolas" panose="020B0609020204030204" pitchFamily="49" charset="0"/>
              </a:endParaRPr>
            </a:p>
            <a:p>
              <a:r>
                <a:rPr lang="en-US" altLang="zh-CN" b="0" dirty="0">
                  <a:solidFill>
                    <a:srgbClr val="7A3E9D"/>
                  </a:solidFill>
                  <a:effectLst/>
                  <a:latin typeface="Consolas" panose="020B0609020204030204" pitchFamily="49" charset="0"/>
                </a:rPr>
                <a:t>int</a:t>
              </a:r>
              <a:r>
                <a:rPr lang="en-US" altLang="zh-CN" b="0" dirty="0">
                  <a:solidFill>
                    <a:srgbClr val="333333"/>
                  </a:solidFill>
                  <a:effectLst/>
                  <a:latin typeface="Consolas" panose="020B0609020204030204" pitchFamily="49" charset="0"/>
                </a:rPr>
                <a:t> top</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1</a:t>
              </a:r>
              <a:r>
                <a:rPr lang="en-US" altLang="zh-CN" b="0" dirty="0">
                  <a:solidFill>
                    <a:srgbClr val="777777"/>
                  </a:solidFill>
                  <a:effectLst/>
                  <a:latin typeface="Consolas" panose="020B0609020204030204" pitchFamily="49" charset="0"/>
                </a:rPr>
                <a:t>;</a:t>
              </a:r>
              <a:r>
                <a:rPr lang="en-US" altLang="zh-CN" b="0" i="1" dirty="0">
                  <a:solidFill>
                    <a:srgbClr val="AAAAAA"/>
                  </a:solidFill>
                  <a:effectLst/>
                  <a:latin typeface="Consolas" panose="020B0609020204030204" pitchFamily="49" charset="0"/>
                </a:rPr>
                <a:t>//</a:t>
              </a:r>
              <a:r>
                <a:rPr lang="zh-CN" altLang="en-US" b="0" i="1" dirty="0">
                  <a:solidFill>
                    <a:srgbClr val="AAAAAA"/>
                  </a:solidFill>
                  <a:effectLst/>
                  <a:latin typeface="Consolas" panose="020B0609020204030204" pitchFamily="49" charset="0"/>
                </a:rPr>
                <a:t>栈顶元素在数组中的小标</a:t>
              </a:r>
              <a:endParaRPr lang="zh-CN" altLang="en-US" b="0" dirty="0">
                <a:solidFill>
                  <a:srgbClr val="333333"/>
                </a:solidFill>
                <a:effectLst/>
                <a:latin typeface="Consolas" panose="020B0609020204030204" pitchFamily="49" charset="0"/>
              </a:endParaRPr>
            </a:p>
            <a:p>
              <a:r>
                <a:rPr lang="en-US" altLang="zh-CN" b="0" dirty="0">
                  <a:solidFill>
                    <a:srgbClr val="7A3E9D"/>
                  </a:solidFill>
                  <a:effectLst/>
                  <a:latin typeface="Consolas" panose="020B0609020204030204" pitchFamily="49" charset="0"/>
                </a:rPr>
                <a:t>void</a:t>
              </a:r>
              <a:r>
                <a:rPr lang="en-US" altLang="zh-CN" b="0" dirty="0">
                  <a:solidFill>
                    <a:srgbClr val="333333"/>
                  </a:solidFill>
                  <a:effectLst/>
                  <a:latin typeface="Consolas" panose="020B0609020204030204" pitchFamily="49" charset="0"/>
                </a:rPr>
                <a:t> </a:t>
              </a:r>
              <a:r>
                <a:rPr lang="en-US" altLang="zh-CN" b="1" dirty="0">
                  <a:solidFill>
                    <a:srgbClr val="AA3731"/>
                  </a:solidFill>
                  <a:effectLst/>
                  <a:latin typeface="Consolas" panose="020B0609020204030204" pitchFamily="49" charset="0"/>
                </a:rPr>
                <a:t>push</a:t>
              </a:r>
              <a:r>
                <a:rPr lang="en-US" altLang="zh-CN" b="0" dirty="0">
                  <a:solidFill>
                    <a:srgbClr val="777777"/>
                  </a:solidFill>
                  <a:effectLst/>
                  <a:latin typeface="Consolas" panose="020B0609020204030204" pitchFamily="49" charset="0"/>
                </a:rPr>
                <a:t>(</a:t>
              </a:r>
              <a:r>
                <a:rPr lang="en-US" altLang="zh-CN" b="0" dirty="0">
                  <a:solidFill>
                    <a:srgbClr val="7A3E9D"/>
                  </a:solidFill>
                  <a:effectLst/>
                  <a:latin typeface="Consolas" panose="020B0609020204030204" pitchFamily="49" charset="0"/>
                </a:rPr>
                <a:t>int</a:t>
              </a:r>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x</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data</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top</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x</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A3E9D"/>
                  </a:solidFill>
                  <a:effectLst/>
                  <a:latin typeface="Consolas" panose="020B0609020204030204" pitchFamily="49" charset="0"/>
                </a:rPr>
                <a:t>void</a:t>
              </a:r>
              <a:r>
                <a:rPr lang="en-US" altLang="zh-CN" b="0" dirty="0">
                  <a:solidFill>
                    <a:srgbClr val="333333"/>
                  </a:solidFill>
                  <a:effectLst/>
                  <a:latin typeface="Consolas" panose="020B0609020204030204" pitchFamily="49" charset="0"/>
                </a:rPr>
                <a:t> </a:t>
              </a:r>
              <a:r>
                <a:rPr lang="en-US" altLang="zh-CN" b="1" dirty="0">
                  <a:solidFill>
                    <a:srgbClr val="AA3731"/>
                  </a:solidFill>
                  <a:effectLst/>
                  <a:latin typeface="Consolas" panose="020B0609020204030204" pitchFamily="49" charset="0"/>
                </a:rPr>
                <a:t>pop</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top</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A3E9D"/>
                  </a:solidFill>
                  <a:effectLst/>
                  <a:latin typeface="Consolas" panose="020B0609020204030204" pitchFamily="49" charset="0"/>
                </a:rPr>
                <a:t>void</a:t>
              </a:r>
              <a:r>
                <a:rPr lang="en-US" altLang="zh-CN" b="0" dirty="0">
                  <a:solidFill>
                    <a:srgbClr val="333333"/>
                  </a:solidFill>
                  <a:effectLst/>
                  <a:latin typeface="Consolas" panose="020B0609020204030204" pitchFamily="49" charset="0"/>
                </a:rPr>
                <a:t> </a:t>
              </a:r>
              <a:r>
                <a:rPr lang="en-US" altLang="zh-CN" b="1" dirty="0" err="1">
                  <a:solidFill>
                    <a:srgbClr val="AA3731"/>
                  </a:solidFill>
                  <a:latin typeface="Consolas" panose="020B0609020204030204" pitchFamily="49" charset="0"/>
                </a:rPr>
                <a:t>get_</a:t>
              </a:r>
              <a:r>
                <a:rPr lang="en-US" altLang="zh-CN" b="1" dirty="0" err="1">
                  <a:solidFill>
                    <a:srgbClr val="AA3731"/>
                  </a:solidFill>
                  <a:effectLst/>
                  <a:latin typeface="Consolas" panose="020B0609020204030204" pitchFamily="49" charset="0"/>
                </a:rPr>
                <a:t>top</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err="1">
                  <a:solidFill>
                    <a:srgbClr val="333333"/>
                  </a:solidFill>
                  <a:effectLst/>
                  <a:latin typeface="Consolas" panose="020B0609020204030204" pitchFamily="49" charset="0"/>
                </a:rPr>
                <a:t>retrun</a:t>
              </a:r>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data</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top</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br>
                <a:rPr lang="en-US" altLang="zh-CN" b="0" dirty="0">
                  <a:solidFill>
                    <a:srgbClr val="333333"/>
                  </a:solidFill>
                  <a:effectLst/>
                  <a:latin typeface="Consolas" panose="020B0609020204030204" pitchFamily="49" charset="0"/>
                </a:rPr>
              </a:br>
              <a:r>
                <a:rPr lang="en-US" altLang="zh-CN" b="0" dirty="0">
                  <a:solidFill>
                    <a:srgbClr val="7A3E9D"/>
                  </a:solidFill>
                  <a:effectLst/>
                  <a:latin typeface="Consolas" panose="020B0609020204030204" pitchFamily="49" charset="0"/>
                </a:rPr>
                <a:t>bool</a:t>
              </a:r>
              <a:r>
                <a:rPr lang="en-US" altLang="zh-CN" b="0" dirty="0">
                  <a:solidFill>
                    <a:srgbClr val="333333"/>
                  </a:solidFill>
                  <a:effectLst/>
                  <a:latin typeface="Consolas" panose="020B0609020204030204" pitchFamily="49" charset="0"/>
                </a:rPr>
                <a:t> </a:t>
              </a:r>
              <a:r>
                <a:rPr lang="en-US" altLang="zh-CN" b="1" dirty="0">
                  <a:solidFill>
                    <a:srgbClr val="AA3731"/>
                  </a:solidFill>
                  <a:effectLst/>
                  <a:latin typeface="Consolas" panose="020B0609020204030204" pitchFamily="49" charset="0"/>
                </a:rPr>
                <a:t>Empty</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a:solidFill>
                    <a:srgbClr val="4B69C6"/>
                  </a:solidFill>
                  <a:effectLst/>
                  <a:latin typeface="Consolas" panose="020B0609020204030204" pitchFamily="49" charset="0"/>
                </a:rPr>
                <a:t>if</a:t>
              </a:r>
              <a:r>
                <a:rPr lang="en-US" altLang="zh-CN" b="0" dirty="0">
                  <a:solidFill>
                    <a:srgbClr val="777777"/>
                  </a:solidFill>
                  <a:effectLst/>
                  <a:latin typeface="Consolas" panose="020B0609020204030204" pitchFamily="49" charset="0"/>
                </a:rPr>
                <a:t>(-</a:t>
              </a:r>
              <a:r>
                <a:rPr lang="en-US" altLang="zh-CN" b="0" dirty="0">
                  <a:solidFill>
                    <a:srgbClr val="9C5D27"/>
                  </a:solidFill>
                  <a:effectLst/>
                  <a:latin typeface="Consolas" panose="020B0609020204030204" pitchFamily="49" charset="0"/>
                </a:rPr>
                <a:t>1</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data</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err="1">
                  <a:solidFill>
                    <a:srgbClr val="333333"/>
                  </a:solidFill>
                  <a:effectLst/>
                  <a:latin typeface="Consolas" panose="020B0609020204030204" pitchFamily="49" charset="0"/>
                </a:rPr>
                <a:t>retrun</a:t>
              </a:r>
              <a:r>
                <a:rPr lang="en-US" altLang="zh-CN" b="0" dirty="0">
                  <a:solidFill>
                    <a:srgbClr val="333333"/>
                  </a:solidFill>
                  <a:effectLst/>
                  <a:latin typeface="Consolas" panose="020B0609020204030204" pitchFamily="49" charset="0"/>
                </a:rPr>
                <a:t> </a:t>
              </a:r>
              <a:r>
                <a:rPr lang="en-US" altLang="zh-CN" b="0" dirty="0">
                  <a:solidFill>
                    <a:srgbClr val="9C5D27"/>
                  </a:solidFill>
                  <a:effectLst/>
                  <a:latin typeface="Consolas" panose="020B0609020204030204" pitchFamily="49" charset="0"/>
                </a:rPr>
                <a:t>1</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a:solidFill>
                    <a:srgbClr val="4B69C6"/>
                  </a:solidFill>
                  <a:effectLst/>
                  <a:latin typeface="Consolas" panose="020B0609020204030204" pitchFamily="49" charset="0"/>
                </a:rPr>
                <a:t>else</a:t>
              </a:r>
              <a:r>
                <a:rPr lang="en-US" altLang="zh-CN" b="0" dirty="0">
                  <a:solidFill>
                    <a:srgbClr val="333333"/>
                  </a:solidFill>
                  <a:effectLst/>
                  <a:latin typeface="Consolas" panose="020B0609020204030204" pitchFamily="49" charset="0"/>
                </a:rPr>
                <a:t> </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a:solidFill>
                    <a:srgbClr val="4B69C6"/>
                  </a:solidFill>
                  <a:effectLst/>
                  <a:latin typeface="Consolas" panose="020B0609020204030204" pitchFamily="49" charset="0"/>
                </a:rPr>
                <a:t>return</a:t>
              </a:r>
              <a:r>
                <a:rPr lang="en-US" altLang="zh-CN" b="0" dirty="0">
                  <a:solidFill>
                    <a:srgbClr val="333333"/>
                  </a:solidFill>
                  <a:effectLst/>
                  <a:latin typeface="Consolas" panose="020B0609020204030204" pitchFamily="49" charset="0"/>
                </a:rPr>
                <a:t> </a:t>
              </a:r>
              <a:r>
                <a:rPr lang="en-US" altLang="zh-CN" b="0" dirty="0">
                  <a:solidFill>
                    <a:srgbClr val="9C5D27"/>
                  </a:solidFill>
                  <a:effectLst/>
                  <a:latin typeface="Consolas" panose="020B0609020204030204" pitchFamily="49" charset="0"/>
                </a:rPr>
                <a:t>0</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grpSp>
      <p:sp>
        <p:nvSpPr>
          <p:cNvPr id="27" name="文本框 26"/>
          <p:cNvSpPr txBox="1"/>
          <p:nvPr/>
        </p:nvSpPr>
        <p:spPr>
          <a:xfrm>
            <a:off x="5428632" y="2924280"/>
            <a:ext cx="6094378" cy="2585323"/>
          </a:xfrm>
          <a:prstGeom prst="rect">
            <a:avLst/>
          </a:prstGeom>
          <a:noFill/>
        </p:spPr>
        <p:txBody>
          <a:bodyPr wrap="square">
            <a:spAutoFit/>
          </a:bodyPr>
          <a:lstStyle/>
          <a:p>
            <a:r>
              <a:rPr lang="en-US" altLang="zh-CN" b="0" dirty="0">
                <a:solidFill>
                  <a:srgbClr val="7A3E9D"/>
                </a:solidFill>
                <a:effectLst/>
                <a:latin typeface="Consolas" panose="020B0609020204030204" pitchFamily="49" charset="0"/>
              </a:rPr>
              <a:t>#incldue</a:t>
            </a:r>
            <a:r>
              <a:rPr lang="en-US" altLang="zh-CN" b="0" dirty="0">
                <a:solidFill>
                  <a:srgbClr val="777777"/>
                </a:solidFill>
                <a:effectLst/>
                <a:latin typeface="Consolas" panose="020B0609020204030204" pitchFamily="49" charset="0"/>
              </a:rPr>
              <a:t>&lt;</a:t>
            </a:r>
            <a:r>
              <a:rPr lang="en-US" altLang="zh-CN" b="0" dirty="0">
                <a:solidFill>
                  <a:srgbClr val="333333"/>
                </a:solidFill>
                <a:effectLst/>
                <a:latin typeface="Consolas" panose="020B0609020204030204" pitchFamily="49" charset="0"/>
              </a:rPr>
              <a:t>stack</a:t>
            </a:r>
            <a:r>
              <a:rPr lang="en-US" altLang="zh-CN" b="0" dirty="0">
                <a:solidFill>
                  <a:srgbClr val="777777"/>
                </a:solidFill>
                <a:effectLst/>
                <a:latin typeface="Consolas" panose="020B0609020204030204" pitchFamily="49" charset="0"/>
              </a:rPr>
              <a:t>&gt;</a:t>
            </a:r>
            <a:endParaRPr lang="en-US" altLang="zh-CN" b="0" dirty="0">
              <a:solidFill>
                <a:srgbClr val="333333"/>
              </a:solidFill>
              <a:effectLst/>
              <a:latin typeface="Consolas" panose="020B0609020204030204" pitchFamily="49" charset="0"/>
            </a:endParaRPr>
          </a:p>
          <a:p>
            <a:br>
              <a:rPr lang="en-US" altLang="zh-CN" b="0" dirty="0">
                <a:solidFill>
                  <a:srgbClr val="333333"/>
                </a:solidFill>
                <a:effectLst/>
                <a:latin typeface="Consolas" panose="020B0609020204030204" pitchFamily="49" charset="0"/>
              </a:rPr>
            </a:br>
            <a:r>
              <a:rPr lang="en-US" altLang="zh-CN" b="0" dirty="0">
                <a:solidFill>
                  <a:srgbClr val="333333"/>
                </a:solidFill>
                <a:effectLst/>
                <a:latin typeface="Consolas" panose="020B0609020204030204" pitchFamily="49" charset="0"/>
              </a:rPr>
              <a:t>stack</a:t>
            </a:r>
            <a:r>
              <a:rPr lang="en-US" altLang="zh-CN" b="0" dirty="0">
                <a:solidFill>
                  <a:srgbClr val="777777"/>
                </a:solidFill>
                <a:effectLst/>
                <a:latin typeface="Consolas" panose="020B0609020204030204" pitchFamily="49" charset="0"/>
              </a:rPr>
              <a:t>&lt;</a:t>
            </a:r>
            <a:r>
              <a:rPr lang="en-US" altLang="zh-CN" b="0" dirty="0">
                <a:solidFill>
                  <a:srgbClr val="7A3E9D"/>
                </a:solidFill>
                <a:effectLst/>
                <a:latin typeface="Consolas" panose="020B0609020204030204" pitchFamily="49" charset="0"/>
              </a:rPr>
              <a:t>int</a:t>
            </a:r>
            <a:r>
              <a:rPr lang="en-US" altLang="zh-CN" b="0" dirty="0">
                <a:solidFill>
                  <a:srgbClr val="777777"/>
                </a:solidFill>
                <a:effectLst/>
                <a:latin typeface="Consolas" panose="020B0609020204030204" pitchFamily="49" charset="0"/>
              </a:rPr>
              <a:t>&gt;</a:t>
            </a:r>
            <a:r>
              <a:rPr lang="en-US" altLang="zh-CN" b="0" dirty="0">
                <a:solidFill>
                  <a:srgbClr val="333333"/>
                </a:solidFill>
                <a:effectLst/>
                <a:latin typeface="Consolas" panose="020B0609020204030204" pitchFamily="49" charset="0"/>
              </a:rPr>
              <a:t> s</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br>
              <a:rPr lang="en-US" altLang="zh-CN" b="0" dirty="0">
                <a:solidFill>
                  <a:srgbClr val="333333"/>
                </a:solidFill>
                <a:effectLst/>
                <a:latin typeface="Consolas" panose="020B0609020204030204" pitchFamily="49" charset="0"/>
              </a:rPr>
            </a:br>
            <a:r>
              <a:rPr lang="en-US" altLang="zh-CN" b="0" dirty="0" err="1">
                <a:solidFill>
                  <a:srgbClr val="7A3E9D"/>
                </a:solidFill>
                <a:effectLst/>
                <a:latin typeface="Consolas" panose="020B0609020204030204" pitchFamily="49" charset="0"/>
              </a:rPr>
              <a: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empty</a:t>
            </a:r>
            <a:r>
              <a:rPr lang="en-US" altLang="zh-CN" b="0" dirty="0">
                <a:solidFill>
                  <a:srgbClr val="777777"/>
                </a:solidFill>
                <a:effectLst/>
                <a:latin typeface="Consolas" panose="020B0609020204030204" pitchFamily="49" charset="0"/>
              </a:rPr>
              <a:t>()</a:t>
            </a:r>
            <a:r>
              <a:rPr lang="en-US" altLang="zh-CN" b="0" i="1" dirty="0">
                <a:solidFill>
                  <a:schemeClr val="bg2"/>
                </a:solidFill>
                <a:effectLst/>
                <a:latin typeface="Consolas" panose="020B0609020204030204" pitchFamily="49" charset="0"/>
              </a:rPr>
              <a:t>//</a:t>
            </a:r>
            <a:r>
              <a:rPr lang="zh-CN" altLang="en-US" b="0" i="1" dirty="0">
                <a:solidFill>
                  <a:schemeClr val="bg2"/>
                </a:solidFill>
                <a:effectLst/>
                <a:latin typeface="Consolas" panose="020B0609020204030204" pitchFamily="49" charset="0"/>
              </a:rPr>
              <a:t>如果栈为空返回</a:t>
            </a:r>
            <a:r>
              <a:rPr lang="en-US" altLang="zh-CN" b="0" i="1" dirty="0">
                <a:solidFill>
                  <a:schemeClr val="bg2"/>
                </a:solidFill>
                <a:effectLst/>
                <a:latin typeface="Consolas" panose="020B0609020204030204" pitchFamily="49" charset="0"/>
              </a:rPr>
              <a:t>true</a:t>
            </a:r>
            <a:r>
              <a:rPr lang="zh-CN" altLang="en-US" b="0" i="1" dirty="0">
                <a:solidFill>
                  <a:schemeClr val="bg2"/>
                </a:solidFill>
                <a:effectLst/>
                <a:latin typeface="Consolas" panose="020B0609020204030204" pitchFamily="49" charset="0"/>
              </a:rPr>
              <a:t>，否则返回</a:t>
            </a:r>
            <a:r>
              <a:rPr lang="en-US" altLang="zh-CN" b="0" i="1" dirty="0">
                <a:solidFill>
                  <a:schemeClr val="bg2"/>
                </a:solidFill>
                <a:effectLst/>
                <a:latin typeface="Consolas" panose="020B0609020204030204" pitchFamily="49" charset="0"/>
              </a:rPr>
              <a:t>false </a:t>
            </a:r>
            <a:r>
              <a:rPr lang="en-US" altLang="zh-CN" b="0" i="1" dirty="0">
                <a:solidFill>
                  <a:srgbClr val="AAAAAA"/>
                </a:solidFill>
                <a:effectLst/>
                <a:latin typeface="Consolas" panose="020B0609020204030204" pitchFamily="49" charset="0"/>
              </a:rPr>
              <a:t> </a:t>
            </a:r>
            <a:endParaRPr lang="en-US" altLang="zh-CN" b="0" dirty="0">
              <a:solidFill>
                <a:srgbClr val="333333"/>
              </a:solidFill>
              <a:effectLst/>
              <a:latin typeface="Consolas" panose="020B0609020204030204" pitchFamily="49" charset="0"/>
            </a:endParaRPr>
          </a:p>
          <a:p>
            <a:r>
              <a:rPr lang="en-US" altLang="zh-CN" b="0" dirty="0" err="1">
                <a:solidFill>
                  <a:srgbClr val="7A3E9D"/>
                </a:solidFill>
                <a:effectLst/>
                <a:latin typeface="Consolas" panose="020B0609020204030204" pitchFamily="49" charset="0"/>
              </a:rPr>
              <a: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size</a:t>
            </a:r>
            <a:r>
              <a:rPr lang="en-US" altLang="zh-CN" b="0" dirty="0">
                <a:solidFill>
                  <a:srgbClr val="777777"/>
                </a:solidFill>
                <a:effectLst/>
                <a:latin typeface="Consolas" panose="020B0609020204030204" pitchFamily="49" charset="0"/>
              </a:rPr>
              <a:t>()</a:t>
            </a:r>
            <a:r>
              <a:rPr lang="en-US" altLang="zh-CN" b="0" i="1" dirty="0">
                <a:solidFill>
                  <a:schemeClr val="bg2"/>
                </a:solidFill>
                <a:effectLst/>
                <a:latin typeface="Consolas" panose="020B0609020204030204" pitchFamily="49" charset="0"/>
              </a:rPr>
              <a:t>//</a:t>
            </a:r>
            <a:r>
              <a:rPr lang="zh-CN" altLang="en-US" b="0" i="1" dirty="0">
                <a:solidFill>
                  <a:schemeClr val="bg2"/>
                </a:solidFill>
                <a:effectLst/>
                <a:latin typeface="Consolas" panose="020B0609020204030204" pitchFamily="49" charset="0"/>
              </a:rPr>
              <a:t>返回栈中元素的个数 </a:t>
            </a:r>
            <a:r>
              <a:rPr lang="zh-CN" altLang="en-US" b="0" i="1" dirty="0">
                <a:solidFill>
                  <a:srgbClr val="AAAAAA"/>
                </a:solidFill>
                <a:effectLst/>
                <a:latin typeface="Consolas" panose="020B0609020204030204" pitchFamily="49" charset="0"/>
              </a:rPr>
              <a:t> </a:t>
            </a:r>
            <a:endParaRPr lang="zh-CN" altLang="en-US" b="0" dirty="0">
              <a:solidFill>
                <a:srgbClr val="333333"/>
              </a:solidFill>
              <a:effectLst/>
              <a:latin typeface="Consolas" panose="020B0609020204030204" pitchFamily="49" charset="0"/>
            </a:endParaRPr>
          </a:p>
          <a:p>
            <a:r>
              <a:rPr lang="en-US" altLang="zh-CN" b="0" dirty="0" err="1">
                <a:solidFill>
                  <a:srgbClr val="7A3E9D"/>
                </a:solidFill>
                <a:effectLst/>
                <a:latin typeface="Consolas" panose="020B0609020204030204" pitchFamily="49" charset="0"/>
              </a:rPr>
              <a: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pop</a:t>
            </a:r>
            <a:r>
              <a:rPr lang="en-US" altLang="zh-CN" b="0" dirty="0">
                <a:solidFill>
                  <a:srgbClr val="777777"/>
                </a:solidFill>
                <a:effectLst/>
                <a:latin typeface="Consolas" panose="020B0609020204030204" pitchFamily="49" charset="0"/>
              </a:rPr>
              <a:t>()</a:t>
            </a:r>
            <a:r>
              <a:rPr lang="en-US" altLang="zh-CN" b="0" i="1" dirty="0">
                <a:solidFill>
                  <a:schemeClr val="bg2"/>
                </a:solidFill>
                <a:effectLst/>
                <a:latin typeface="Consolas" panose="020B0609020204030204" pitchFamily="49" charset="0"/>
              </a:rPr>
              <a:t>//</a:t>
            </a:r>
            <a:r>
              <a:rPr lang="zh-CN" altLang="en-US" b="0" i="1" dirty="0">
                <a:solidFill>
                  <a:schemeClr val="bg2"/>
                </a:solidFill>
                <a:effectLst/>
                <a:latin typeface="Consolas" panose="020B0609020204030204" pitchFamily="49" charset="0"/>
              </a:rPr>
              <a:t>删除栈顶元素但不返回其值  </a:t>
            </a:r>
            <a:endParaRPr lang="zh-CN" altLang="en-US" b="0" dirty="0">
              <a:solidFill>
                <a:schemeClr val="bg2"/>
              </a:solidFill>
              <a:effectLst/>
              <a:latin typeface="Consolas" panose="020B0609020204030204" pitchFamily="49" charset="0"/>
            </a:endParaRPr>
          </a:p>
          <a:p>
            <a:r>
              <a:rPr lang="en-US" altLang="zh-CN" b="0" dirty="0" err="1">
                <a:solidFill>
                  <a:srgbClr val="7A3E9D"/>
                </a:solidFill>
                <a:effectLst/>
                <a:latin typeface="Consolas" panose="020B0609020204030204" pitchFamily="49" charset="0"/>
              </a:rPr>
              <a: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top</a:t>
            </a:r>
            <a:r>
              <a:rPr lang="en-US" altLang="zh-CN" b="0" dirty="0">
                <a:solidFill>
                  <a:schemeClr val="bg2"/>
                </a:solidFill>
                <a:effectLst/>
                <a:latin typeface="Consolas" panose="020B0609020204030204" pitchFamily="49" charset="0"/>
              </a:rPr>
              <a:t>()</a:t>
            </a:r>
            <a:r>
              <a:rPr lang="en-US" altLang="zh-CN" b="0" i="1" dirty="0">
                <a:solidFill>
                  <a:schemeClr val="bg2"/>
                </a:solidFill>
                <a:effectLst/>
                <a:latin typeface="Consolas" panose="020B0609020204030204" pitchFamily="49" charset="0"/>
              </a:rPr>
              <a:t>//</a:t>
            </a:r>
            <a:r>
              <a:rPr lang="zh-CN" altLang="en-US" b="0" i="1" dirty="0">
                <a:solidFill>
                  <a:schemeClr val="bg2"/>
                </a:solidFill>
                <a:effectLst/>
                <a:latin typeface="Consolas" panose="020B0609020204030204" pitchFamily="49" charset="0"/>
              </a:rPr>
              <a:t>返回栈顶的元素，但不删除该元素  </a:t>
            </a:r>
            <a:endParaRPr lang="zh-CN" altLang="en-US" b="0" dirty="0">
              <a:solidFill>
                <a:schemeClr val="bg2"/>
              </a:solidFill>
              <a:effectLst/>
              <a:latin typeface="Consolas" panose="020B0609020204030204" pitchFamily="49" charset="0"/>
            </a:endParaRPr>
          </a:p>
          <a:p>
            <a:r>
              <a:rPr lang="en-US" altLang="zh-CN" b="0" dirty="0" err="1">
                <a:solidFill>
                  <a:srgbClr val="7A3E9D"/>
                </a:solidFill>
                <a:effectLst/>
                <a:latin typeface="Consolas" panose="020B0609020204030204" pitchFamily="49" charset="0"/>
              </a:rPr>
              <a:t>s</a:t>
            </a:r>
            <a:r>
              <a:rPr lang="en-US" altLang="zh-CN" b="0" dirty="0" err="1">
                <a:solidFill>
                  <a:srgbClr val="777777"/>
                </a:solidFill>
                <a:effectLst/>
                <a:latin typeface="Consolas" panose="020B0609020204030204" pitchFamily="49" charset="0"/>
              </a:rPr>
              <a:t>.</a:t>
            </a:r>
            <a:r>
              <a:rPr lang="en-US" altLang="zh-CN" b="1" dirty="0" err="1">
                <a:solidFill>
                  <a:srgbClr val="AA3731"/>
                </a:solidFill>
                <a:effectLst/>
                <a:latin typeface="Consolas" panose="020B0609020204030204" pitchFamily="49" charset="0"/>
              </a:rPr>
              <a:t>push</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X</a:t>
            </a:r>
            <a:r>
              <a:rPr lang="en-US" altLang="zh-CN" b="0" dirty="0">
                <a:solidFill>
                  <a:schemeClr val="bg2"/>
                </a:solidFill>
                <a:effectLst/>
                <a:latin typeface="Consolas" panose="020B0609020204030204" pitchFamily="49" charset="0"/>
              </a:rPr>
              <a:t>)</a:t>
            </a:r>
            <a:r>
              <a:rPr lang="en-US" altLang="zh-CN" b="0" i="1" dirty="0">
                <a:solidFill>
                  <a:schemeClr val="bg2"/>
                </a:solidFill>
                <a:effectLst/>
                <a:latin typeface="Consolas" panose="020B0609020204030204" pitchFamily="49" charset="0"/>
              </a:rPr>
              <a:t>//</a:t>
            </a:r>
            <a:r>
              <a:rPr lang="zh-CN" altLang="en-US" b="0" i="1" dirty="0">
                <a:solidFill>
                  <a:schemeClr val="bg2"/>
                </a:solidFill>
                <a:effectLst/>
                <a:latin typeface="Consolas" panose="020B0609020204030204" pitchFamily="49" charset="0"/>
              </a:rPr>
              <a:t>在栈顶压入新元素 ，参数</a:t>
            </a:r>
            <a:r>
              <a:rPr lang="en-US" altLang="zh-CN" b="0" i="1" dirty="0">
                <a:solidFill>
                  <a:schemeClr val="bg2"/>
                </a:solidFill>
                <a:effectLst/>
                <a:latin typeface="Consolas" panose="020B0609020204030204" pitchFamily="49" charset="0"/>
              </a:rPr>
              <a:t>X</a:t>
            </a:r>
            <a:r>
              <a:rPr lang="zh-CN" altLang="en-US" b="0" i="1" dirty="0">
                <a:solidFill>
                  <a:schemeClr val="bg2"/>
                </a:solidFill>
                <a:effectLst/>
                <a:latin typeface="Consolas" panose="020B0609020204030204" pitchFamily="49" charset="0"/>
              </a:rPr>
              <a:t>为要压入的元素</a:t>
            </a:r>
            <a:endParaRPr lang="zh-CN" altLang="en-US" b="0" dirty="0">
              <a:solidFill>
                <a:schemeClr val="bg2"/>
              </a:solidFill>
              <a:effectLs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zh-CN" altLang="en-US" sz="5400" dirty="0">
                <a:solidFill>
                  <a:schemeClr val="bg2"/>
                </a:solidFill>
              </a:rPr>
              <a:t>例题</a:t>
            </a:r>
            <a:endParaRPr lang="zh-CN" altLang="en-US" sz="5400" dirty="0">
              <a:solidFill>
                <a:schemeClr val="bg2"/>
              </a:solidFill>
            </a:endParaRPr>
          </a:p>
        </p:txBody>
      </p:sp>
      <p:sp>
        <p:nvSpPr>
          <p:cNvPr id="5" name="文本框 4"/>
          <p:cNvSpPr txBox="1"/>
          <p:nvPr/>
        </p:nvSpPr>
        <p:spPr>
          <a:xfrm>
            <a:off x="1283514" y="1333111"/>
            <a:ext cx="9043333" cy="1938992"/>
          </a:xfrm>
          <a:prstGeom prst="rect">
            <a:avLst/>
          </a:prstGeom>
          <a:noFill/>
        </p:spPr>
        <p:txBody>
          <a:bodyPr wrap="square" rtlCol="0">
            <a:spAutoFit/>
          </a:bodyPr>
          <a:lstStyle/>
          <a:p>
            <a:r>
              <a:rPr lang="zh-CN" altLang="en-US" sz="2400" dirty="0">
                <a:solidFill>
                  <a:schemeClr val="bg2"/>
                </a:solidFill>
              </a:rPr>
              <a:t>题目大意：有若干列火车按一定顺序进站，再按一定顺序出站，这个过程遵循“先进后出”的原则，因此这个车站其实就是一个栈的数据结构，要求给出一个进站的序列和一个出站的序列，如果按照给定的进站顺序可以得到给定的出站顺序，则输出“</a:t>
            </a:r>
            <a:r>
              <a:rPr lang="en-US" altLang="zh-CN" sz="2400" dirty="0">
                <a:solidFill>
                  <a:schemeClr val="bg2"/>
                </a:solidFill>
              </a:rPr>
              <a:t>Yes.”</a:t>
            </a:r>
            <a:r>
              <a:rPr lang="zh-CN" altLang="en-US" sz="2400" dirty="0">
                <a:solidFill>
                  <a:schemeClr val="bg2"/>
                </a:solidFill>
              </a:rPr>
              <a:t>。并按顺序输出每一列列车进出的顺序，若不能得到则输出“</a:t>
            </a:r>
            <a:r>
              <a:rPr lang="en-US" altLang="zh-CN" sz="2400" dirty="0">
                <a:solidFill>
                  <a:schemeClr val="bg2"/>
                </a:solidFill>
              </a:rPr>
              <a:t>No.</a:t>
            </a:r>
            <a:r>
              <a:rPr lang="zh-CN" altLang="en-US" sz="2400" dirty="0">
                <a:solidFill>
                  <a:schemeClr val="bg2"/>
                </a:solidFill>
              </a:rPr>
              <a:t>”</a:t>
            </a:r>
            <a:endParaRPr lang="en-US" altLang="zh-CN" sz="2400" dirty="0">
              <a:solidFill>
                <a:schemeClr val="bg2"/>
              </a:solidFill>
            </a:endParaRPr>
          </a:p>
        </p:txBody>
      </p:sp>
      <p:sp>
        <p:nvSpPr>
          <p:cNvPr id="6" name="文本框 5"/>
          <p:cNvSpPr txBox="1"/>
          <p:nvPr/>
        </p:nvSpPr>
        <p:spPr>
          <a:xfrm>
            <a:off x="2298584" y="476892"/>
            <a:ext cx="4865614" cy="523220"/>
          </a:xfrm>
          <a:prstGeom prst="rect">
            <a:avLst/>
          </a:prstGeom>
          <a:noFill/>
        </p:spPr>
        <p:txBody>
          <a:bodyPr wrap="square" rtlCol="0">
            <a:spAutoFit/>
          </a:bodyPr>
          <a:lstStyle/>
          <a:p>
            <a:r>
              <a:rPr lang="en-US" altLang="zh-CN" sz="2800" dirty="0">
                <a:solidFill>
                  <a:schemeClr val="bg2"/>
                </a:solidFill>
              </a:rPr>
              <a:t>hdu1022——</a:t>
            </a:r>
            <a:r>
              <a:rPr lang="en-US" altLang="zh-CN" b="1" dirty="0">
                <a:solidFill>
                  <a:schemeClr val="bg2"/>
                </a:solidFill>
              </a:rPr>
              <a:t>Train Problem I</a:t>
            </a:r>
            <a:endParaRPr lang="en-US" altLang="zh-CN" b="1" dirty="0">
              <a:solidFill>
                <a:schemeClr val="bg2"/>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7091" y="3734189"/>
            <a:ext cx="1752600" cy="179070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691" y="3734413"/>
            <a:ext cx="1752381" cy="1790476"/>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072" y="3734189"/>
            <a:ext cx="1752600" cy="1790700"/>
          </a:xfrm>
          <a:prstGeom prst="rect">
            <a:avLst/>
          </a:prstGeom>
        </p:spPr>
      </p:pic>
      <p:sp>
        <p:nvSpPr>
          <p:cNvPr id="13" name="文本框 12"/>
          <p:cNvSpPr txBox="1"/>
          <p:nvPr/>
        </p:nvSpPr>
        <p:spPr>
          <a:xfrm>
            <a:off x="7164198" y="3884103"/>
            <a:ext cx="184731" cy="369332"/>
          </a:xfrm>
          <a:prstGeom prst="rect">
            <a:avLst/>
          </a:prstGeom>
          <a:noFill/>
        </p:spPr>
        <p:txBody>
          <a:bodyPr wrap="square" rtlCol="0">
            <a:spAutoFit/>
          </a:bodyPr>
          <a:lstStyle/>
          <a:p>
            <a:endParaRPr lang="zh-CN" altLang="en-US" dirty="0"/>
          </a:p>
        </p:txBody>
      </p:sp>
      <p:sp>
        <p:nvSpPr>
          <p:cNvPr id="16" name="文本框 15"/>
          <p:cNvSpPr txBox="1"/>
          <p:nvPr/>
        </p:nvSpPr>
        <p:spPr>
          <a:xfrm>
            <a:off x="6545158" y="3475377"/>
            <a:ext cx="4477976" cy="3046988"/>
          </a:xfrm>
          <a:prstGeom prst="rect">
            <a:avLst/>
          </a:prstGeom>
          <a:noFill/>
        </p:spPr>
        <p:txBody>
          <a:bodyPr wrap="square" rtlCol="0">
            <a:spAutoFit/>
          </a:bodyPr>
          <a:lstStyle/>
          <a:p>
            <a:r>
              <a:rPr lang="en-US" altLang="zh-CN" sz="2400" b="1" dirty="0">
                <a:solidFill>
                  <a:schemeClr val="bg2"/>
                </a:solidFill>
              </a:rPr>
              <a:t>Sample Input</a:t>
            </a:r>
            <a:endParaRPr lang="en-US" altLang="zh-CN" sz="2400" dirty="0">
              <a:solidFill>
                <a:schemeClr val="bg2"/>
              </a:solidFill>
            </a:endParaRPr>
          </a:p>
          <a:p>
            <a:r>
              <a:rPr lang="en-US" altLang="zh-CN" sz="2400" dirty="0">
                <a:solidFill>
                  <a:schemeClr val="bg2"/>
                </a:solidFill>
              </a:rPr>
              <a:t>3 123 321</a:t>
            </a:r>
            <a:endParaRPr lang="en-US" altLang="zh-CN" sz="2400" dirty="0">
              <a:solidFill>
                <a:schemeClr val="bg2"/>
              </a:solidFill>
            </a:endParaRPr>
          </a:p>
          <a:p>
            <a:r>
              <a:rPr lang="en-US" altLang="zh-CN" sz="2400" dirty="0">
                <a:solidFill>
                  <a:schemeClr val="bg2"/>
                </a:solidFill>
              </a:rPr>
              <a:t>3 123 312</a:t>
            </a:r>
            <a:endParaRPr lang="en-US" altLang="zh-CN" sz="2400" dirty="0">
              <a:solidFill>
                <a:schemeClr val="bg2"/>
              </a:solidFill>
            </a:endParaRPr>
          </a:p>
          <a:p>
            <a:r>
              <a:rPr lang="en-US" altLang="zh-CN" sz="2400" b="1" dirty="0">
                <a:solidFill>
                  <a:schemeClr val="bg2"/>
                </a:solidFill>
              </a:rPr>
              <a:t>Sample Output</a:t>
            </a:r>
            <a:endParaRPr lang="en-US" altLang="zh-CN" sz="2400" b="1" dirty="0">
              <a:solidFill>
                <a:schemeClr val="bg2"/>
              </a:solidFill>
            </a:endParaRPr>
          </a:p>
          <a:p>
            <a:r>
              <a:rPr lang="en-US" altLang="zh-CN" sz="2400" dirty="0">
                <a:solidFill>
                  <a:schemeClr val="bg2"/>
                </a:solidFill>
              </a:rPr>
              <a:t>Yes. in in in out out </a:t>
            </a:r>
            <a:r>
              <a:rPr lang="en-US" altLang="zh-CN" sz="2400" dirty="0" err="1">
                <a:solidFill>
                  <a:schemeClr val="bg2"/>
                </a:solidFill>
              </a:rPr>
              <a:t>out</a:t>
            </a:r>
            <a:r>
              <a:rPr lang="en-US" altLang="zh-CN" sz="2400" dirty="0">
                <a:solidFill>
                  <a:schemeClr val="bg2"/>
                </a:solidFill>
              </a:rPr>
              <a:t> FINISH</a:t>
            </a:r>
            <a:endParaRPr lang="en-US" altLang="zh-CN" sz="2400" dirty="0">
              <a:solidFill>
                <a:schemeClr val="bg2"/>
              </a:solidFill>
            </a:endParaRPr>
          </a:p>
          <a:p>
            <a:r>
              <a:rPr lang="en-US" altLang="zh-CN" sz="2400" dirty="0">
                <a:solidFill>
                  <a:schemeClr val="bg2"/>
                </a:solidFill>
              </a:rPr>
              <a:t>No. </a:t>
            </a:r>
            <a:endParaRPr lang="en-US" altLang="zh-CN" sz="2400" dirty="0">
              <a:solidFill>
                <a:schemeClr val="bg2"/>
              </a:solidFill>
            </a:endParaRPr>
          </a:p>
          <a:p>
            <a:r>
              <a:rPr lang="en-US" altLang="zh-CN" sz="2400" dirty="0">
                <a:solidFill>
                  <a:schemeClr val="bg2"/>
                </a:solidFill>
              </a:rPr>
              <a:t>FINISH</a:t>
            </a:r>
            <a:endParaRPr lang="zh-CN" altLang="en-US" sz="2400" dirty="0">
              <a:solidFill>
                <a:schemeClr val="bg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253302" y="1468257"/>
            <a:ext cx="6203218" cy="5215127"/>
          </a:xfrm>
          <a:prstGeom prst="rect">
            <a:avLst/>
          </a:prstGeom>
        </p:spPr>
      </p:pic>
      <p:pic>
        <p:nvPicPr>
          <p:cNvPr id="5" name="图片 4"/>
          <p:cNvPicPr>
            <a:picLocks noChangeAspect="1"/>
          </p:cNvPicPr>
          <p:nvPr/>
        </p:nvPicPr>
        <p:blipFill>
          <a:blip r:embed="rId2"/>
          <a:stretch>
            <a:fillRect/>
          </a:stretch>
        </p:blipFill>
        <p:spPr>
          <a:xfrm>
            <a:off x="58752" y="45789"/>
            <a:ext cx="3932261" cy="6637595"/>
          </a:xfrm>
          <a:prstGeom prst="rect">
            <a:avLst/>
          </a:prstGeom>
        </p:spPr>
      </p:pic>
      <p:pic>
        <p:nvPicPr>
          <p:cNvPr id="7" name="图片 6"/>
          <p:cNvPicPr>
            <a:picLocks noChangeAspect="1"/>
          </p:cNvPicPr>
          <p:nvPr/>
        </p:nvPicPr>
        <p:blipFill>
          <a:blip r:embed="rId3"/>
          <a:stretch>
            <a:fillRect/>
          </a:stretch>
        </p:blipFill>
        <p:spPr>
          <a:xfrm>
            <a:off x="3215158" y="748146"/>
            <a:ext cx="4122614" cy="56988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17414" y="2162815"/>
            <a:ext cx="819785" cy="707886"/>
          </a:xfrm>
          <a:prstGeom prst="rect">
            <a:avLst/>
          </a:prstGeom>
          <a:noFill/>
        </p:spPr>
        <p:txBody>
          <a:bodyPr wrap="square" rtlCol="0">
            <a:spAutoFit/>
          </a:bodyPr>
          <a:lstStyle/>
          <a:p>
            <a:pPr algn="r"/>
            <a:r>
              <a:rPr lang="en-US" altLang="zh-CN" sz="4000" b="1">
                <a:solidFill>
                  <a:schemeClr val="bg1"/>
                </a:solidFill>
                <a:cs typeface="+mn-ea"/>
                <a:sym typeface="+mn-lt"/>
              </a:rPr>
              <a:t>01</a:t>
            </a:r>
            <a:endParaRPr lang="en-US" altLang="zh-CN" sz="4000" b="1">
              <a:solidFill>
                <a:schemeClr val="bg1"/>
              </a:solidFill>
              <a:cs typeface="+mn-ea"/>
              <a:sym typeface="+mn-lt"/>
            </a:endParaRPr>
          </a:p>
        </p:txBody>
      </p:sp>
      <p:sp>
        <p:nvSpPr>
          <p:cNvPr id="44" name="圆角矩形 8"/>
          <p:cNvSpPr/>
          <p:nvPr/>
        </p:nvSpPr>
        <p:spPr>
          <a:xfrm>
            <a:off x="7547701" y="2324403"/>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栈</a:t>
            </a:r>
            <a:endParaRPr lang="en-US" altLang="zh-CN" sz="2000" b="1" dirty="0">
              <a:solidFill>
                <a:schemeClr val="bg1"/>
              </a:solidFill>
              <a:effectLst>
                <a:outerShdw blurRad="38100" dist="38100" dir="2700000" algn="tl">
                  <a:srgbClr val="000000">
                    <a:alpha val="43137"/>
                  </a:srgbClr>
                </a:outerShdw>
              </a:effectLst>
              <a:cs typeface="+mn-ea"/>
              <a:sym typeface="+mn-lt"/>
            </a:endParaRPr>
          </a:p>
        </p:txBody>
      </p:sp>
      <p:sp>
        <p:nvSpPr>
          <p:cNvPr id="45" name="文本框 44"/>
          <p:cNvSpPr txBox="1"/>
          <p:nvPr/>
        </p:nvSpPr>
        <p:spPr>
          <a:xfrm>
            <a:off x="6550118" y="2162815"/>
            <a:ext cx="819785" cy="707886"/>
          </a:xfrm>
          <a:prstGeom prst="rect">
            <a:avLst/>
          </a:prstGeom>
          <a:noFill/>
        </p:spPr>
        <p:txBody>
          <a:bodyPr wrap="square" rtlCol="0">
            <a:spAutoFit/>
          </a:bodyPr>
          <a:lstStyle/>
          <a:p>
            <a:pPr algn="r"/>
            <a:r>
              <a:rPr lang="en-US" altLang="zh-CN" sz="4000" b="1">
                <a:solidFill>
                  <a:schemeClr val="bg1"/>
                </a:solidFill>
                <a:cs typeface="+mn-ea"/>
                <a:sym typeface="+mn-lt"/>
              </a:rPr>
              <a:t>02</a:t>
            </a:r>
            <a:endParaRPr lang="en-US" altLang="zh-CN" sz="4000" b="1">
              <a:solidFill>
                <a:schemeClr val="bg1"/>
              </a:solidFill>
              <a:cs typeface="+mn-ea"/>
              <a:sym typeface="+mn-lt"/>
            </a:endParaRPr>
          </a:p>
        </p:txBody>
      </p:sp>
      <p:sp>
        <p:nvSpPr>
          <p:cNvPr id="46" name="圆角矩形 10"/>
          <p:cNvSpPr/>
          <p:nvPr/>
        </p:nvSpPr>
        <p:spPr>
          <a:xfrm>
            <a:off x="2461803" y="3589193"/>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zh-CN" altLang="en-US" sz="2000" b="1" dirty="0">
                <a:solidFill>
                  <a:schemeClr val="bg1"/>
                </a:solidFill>
                <a:cs typeface="+mn-ea"/>
                <a:sym typeface="+mn-lt"/>
              </a:rPr>
              <a:t>队列</a:t>
            </a:r>
            <a:endParaRPr lang="zh-CN" altLang="en-US" sz="2000" b="1" dirty="0">
              <a:solidFill>
                <a:schemeClr val="bg1"/>
              </a:solidFill>
              <a:cs typeface="+mn-ea"/>
              <a:sym typeface="+mn-lt"/>
            </a:endParaRPr>
          </a:p>
        </p:txBody>
      </p:sp>
      <p:sp>
        <p:nvSpPr>
          <p:cNvPr id="47" name="文本框 46"/>
          <p:cNvSpPr txBox="1"/>
          <p:nvPr/>
        </p:nvSpPr>
        <p:spPr>
          <a:xfrm>
            <a:off x="1417414" y="3498098"/>
            <a:ext cx="819785" cy="707886"/>
          </a:xfrm>
          <a:prstGeom prst="rect">
            <a:avLst/>
          </a:prstGeom>
          <a:noFill/>
        </p:spPr>
        <p:txBody>
          <a:bodyPr wrap="square" rtlCol="0">
            <a:spAutoFit/>
          </a:bodyPr>
          <a:lstStyle/>
          <a:p>
            <a:pPr algn="r"/>
            <a:r>
              <a:rPr lang="en-US" altLang="zh-CN" sz="4000" b="1">
                <a:solidFill>
                  <a:schemeClr val="bg1"/>
                </a:solidFill>
                <a:cs typeface="+mn-ea"/>
                <a:sym typeface="+mn-lt"/>
              </a:rPr>
              <a:t>03</a:t>
            </a:r>
            <a:endParaRPr lang="en-US" altLang="zh-CN" sz="4000" b="1">
              <a:solidFill>
                <a:schemeClr val="bg1"/>
              </a:solidFill>
              <a:cs typeface="+mn-ea"/>
              <a:sym typeface="+mn-lt"/>
            </a:endParaRPr>
          </a:p>
        </p:txBody>
      </p:sp>
      <p:sp>
        <p:nvSpPr>
          <p:cNvPr id="48" name="圆角矩形 12"/>
          <p:cNvSpPr/>
          <p:nvPr/>
        </p:nvSpPr>
        <p:spPr>
          <a:xfrm>
            <a:off x="2461803" y="2324403"/>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a:t>
            </a:r>
            <a:r>
              <a:rPr lang="zh-CN" altLang="en-US" sz="2000" dirty="0"/>
              <a:t>链表</a:t>
            </a:r>
            <a:endParaRPr lang="en-US" altLang="zh-CN" sz="2000" dirty="0"/>
          </a:p>
        </p:txBody>
      </p:sp>
      <p:sp>
        <p:nvSpPr>
          <p:cNvPr id="49" name="文本框 48"/>
          <p:cNvSpPr txBox="1"/>
          <p:nvPr/>
        </p:nvSpPr>
        <p:spPr>
          <a:xfrm>
            <a:off x="6550118" y="3498098"/>
            <a:ext cx="819785" cy="707886"/>
          </a:xfrm>
          <a:prstGeom prst="rect">
            <a:avLst/>
          </a:prstGeom>
          <a:noFill/>
        </p:spPr>
        <p:txBody>
          <a:bodyPr wrap="square" rtlCol="0">
            <a:spAutoFit/>
          </a:bodyPr>
          <a:lstStyle/>
          <a:p>
            <a:pPr algn="r"/>
            <a:r>
              <a:rPr lang="en-US" altLang="zh-CN" sz="4000" b="1">
                <a:solidFill>
                  <a:schemeClr val="bg1"/>
                </a:solidFill>
                <a:cs typeface="+mn-ea"/>
                <a:sym typeface="+mn-lt"/>
              </a:rPr>
              <a:t>04</a:t>
            </a:r>
            <a:endParaRPr lang="en-US" altLang="zh-CN" sz="4000" b="1">
              <a:solidFill>
                <a:schemeClr val="bg1"/>
              </a:solidFill>
              <a:cs typeface="+mn-ea"/>
              <a:sym typeface="+mn-lt"/>
            </a:endParaRPr>
          </a:p>
        </p:txBody>
      </p:sp>
      <p:sp>
        <p:nvSpPr>
          <p:cNvPr id="50" name="圆角矩形 32"/>
          <p:cNvSpPr/>
          <p:nvPr/>
        </p:nvSpPr>
        <p:spPr>
          <a:xfrm>
            <a:off x="7547701" y="3594617"/>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cs typeface="+mn-ea"/>
                <a:sym typeface="+mn-lt"/>
              </a:rPr>
              <a:t> </a:t>
            </a:r>
            <a:r>
              <a:rPr lang="en-US" altLang="zh-CN" sz="2000" b="1" dirty="0">
                <a:solidFill>
                  <a:schemeClr val="bg1"/>
                </a:solidFill>
                <a:cs typeface="+mn-ea"/>
                <a:sym typeface="+mn-lt"/>
              </a:rPr>
              <a:t>STL</a:t>
            </a:r>
            <a:endParaRPr lang="en-US" altLang="zh-CN" sz="2000" b="1" dirty="0">
              <a:solidFill>
                <a:schemeClr val="bg1"/>
              </a:solidFill>
              <a:effectLst>
                <a:outerShdw blurRad="38100" dist="38100" dir="2700000" algn="tl">
                  <a:srgbClr val="000000">
                    <a:alpha val="43137"/>
                  </a:srgbClr>
                </a:outerShdw>
              </a:effectLst>
              <a:cs typeface="+mn-ea"/>
              <a:sym typeface="+mn-lt"/>
            </a:endParaRPr>
          </a:p>
        </p:txBody>
      </p:sp>
      <p:sp>
        <p:nvSpPr>
          <p:cNvPr id="51" name="文本框 50"/>
          <p:cNvSpPr txBox="1"/>
          <p:nvPr/>
        </p:nvSpPr>
        <p:spPr>
          <a:xfrm>
            <a:off x="1417414" y="4929905"/>
            <a:ext cx="819785" cy="707886"/>
          </a:xfrm>
          <a:prstGeom prst="rect">
            <a:avLst/>
          </a:prstGeom>
          <a:noFill/>
        </p:spPr>
        <p:txBody>
          <a:bodyPr wrap="square" rtlCol="0">
            <a:spAutoFit/>
          </a:bodyPr>
          <a:lstStyle/>
          <a:p>
            <a:pPr algn="r"/>
            <a:r>
              <a:rPr lang="en-US" altLang="zh-CN" sz="4000" b="1" dirty="0">
                <a:solidFill>
                  <a:schemeClr val="bg1"/>
                </a:solidFill>
                <a:cs typeface="+mn-ea"/>
                <a:sym typeface="+mn-lt"/>
              </a:rPr>
              <a:t>05</a:t>
            </a:r>
            <a:endParaRPr lang="en-US" altLang="zh-CN" sz="4000" b="1" dirty="0">
              <a:solidFill>
                <a:schemeClr val="bg1"/>
              </a:solidFill>
              <a:cs typeface="+mn-ea"/>
              <a:sym typeface="+mn-lt"/>
            </a:endParaRPr>
          </a:p>
        </p:txBody>
      </p:sp>
      <p:sp>
        <p:nvSpPr>
          <p:cNvPr id="52" name="圆角矩形 14"/>
          <p:cNvSpPr/>
          <p:nvPr/>
        </p:nvSpPr>
        <p:spPr>
          <a:xfrm>
            <a:off x="2414996" y="5026422"/>
            <a:ext cx="3180080" cy="513080"/>
          </a:xfrm>
          <a:prstGeom prst="roundRect">
            <a:avLst/>
          </a:prstGeom>
          <a:noFill/>
          <a:ln w="1270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zh-CN" altLang="en-US" sz="2000" b="1" dirty="0">
                <a:solidFill>
                  <a:schemeClr val="bg1"/>
                </a:solidFill>
                <a:cs typeface="+mn-ea"/>
                <a:sym typeface="+mn-lt"/>
              </a:rPr>
              <a:t>并查集</a:t>
            </a:r>
            <a:endParaRPr lang="zh-CN" altLang="zh-CN" sz="2000" b="1" dirty="0">
              <a:solidFill>
                <a:schemeClr val="bg1"/>
              </a:solidFill>
              <a:cs typeface="+mn-ea"/>
              <a:sym typeface="+mn-lt"/>
            </a:endParaRPr>
          </a:p>
        </p:txBody>
      </p:sp>
      <p:grpSp>
        <p:nvGrpSpPr>
          <p:cNvPr id="55" name="组合 54"/>
          <p:cNvGrpSpPr/>
          <p:nvPr/>
        </p:nvGrpSpPr>
        <p:grpSpPr>
          <a:xfrm rot="10800000" flipH="1">
            <a:off x="1139054" y="1823128"/>
            <a:ext cx="10491473" cy="4416109"/>
            <a:chOff x="850264" y="1552754"/>
            <a:chExt cx="10491473" cy="4877076"/>
          </a:xfrm>
        </p:grpSpPr>
        <p:grpSp>
          <p:nvGrpSpPr>
            <p:cNvPr id="56" name="组合 55"/>
            <p:cNvGrpSpPr/>
            <p:nvPr/>
          </p:nvGrpSpPr>
          <p:grpSpPr>
            <a:xfrm>
              <a:off x="850264" y="1552754"/>
              <a:ext cx="10491473" cy="4877076"/>
              <a:chOff x="850264" y="1552754"/>
              <a:chExt cx="10491473" cy="4877076"/>
            </a:xfrm>
          </p:grpSpPr>
          <p:sp>
            <p:nvSpPr>
              <p:cNvPr id="60" name="任意多边形 26"/>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grpSp>
            <p:nvGrpSpPr>
              <p:cNvPr id="61" name="组合 60"/>
              <p:cNvGrpSpPr/>
              <p:nvPr/>
            </p:nvGrpSpPr>
            <p:grpSpPr>
              <a:xfrm flipH="1">
                <a:off x="8703444" y="1553441"/>
                <a:ext cx="1573211" cy="303301"/>
                <a:chOff x="8522049" y="1552754"/>
                <a:chExt cx="1547284" cy="303301"/>
              </a:xfrm>
            </p:grpSpPr>
            <p:sp>
              <p:nvSpPr>
                <p:cNvPr id="62" name="平行四边形 61"/>
                <p:cNvSpPr/>
                <p:nvPr/>
              </p:nvSpPr>
              <p:spPr>
                <a:xfrm>
                  <a:off x="9478425"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3" name="平行四边形 62"/>
                <p:cNvSpPr/>
                <p:nvPr/>
              </p:nvSpPr>
              <p:spPr>
                <a:xfrm>
                  <a:off x="9006937"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4" name="平行四边形 63"/>
                <p:cNvSpPr/>
                <p:nvPr/>
              </p:nvSpPr>
              <p:spPr>
                <a:xfrm>
                  <a:off x="8522049" y="1552754"/>
                  <a:ext cx="590908" cy="303301"/>
                </a:xfrm>
                <a:prstGeom prst="parallelogram">
                  <a:avLst>
                    <a:gd name="adj" fmla="val 878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sp>
          <p:nvSpPr>
            <p:cNvPr id="57" name="平行四边形 56"/>
            <p:cNvSpPr/>
            <p:nvPr/>
          </p:nvSpPr>
          <p:spPr>
            <a:xfrm>
              <a:off x="1376073"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8" name="平行四边形 57"/>
            <p:cNvSpPr/>
            <p:nvPr/>
          </p:nvSpPr>
          <p:spPr>
            <a:xfrm>
              <a:off x="1860961" y="1555506"/>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9" name="平行四边形 58"/>
            <p:cNvSpPr/>
            <p:nvPr/>
          </p:nvSpPr>
          <p:spPr>
            <a:xfrm>
              <a:off x="2332449" y="1554130"/>
              <a:ext cx="590908" cy="301925"/>
            </a:xfrm>
            <a:prstGeom prst="parallelogram">
              <a:avLst>
                <a:gd name="adj" fmla="val 878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grpSp>
        <p:nvGrpSpPr>
          <p:cNvPr id="65" name="组合 64"/>
          <p:cNvGrpSpPr/>
          <p:nvPr/>
        </p:nvGrpSpPr>
        <p:grpSpPr>
          <a:xfrm>
            <a:off x="1859465" y="1204674"/>
            <a:ext cx="4598035" cy="262255"/>
            <a:chOff x="611" y="1760"/>
            <a:chExt cx="7241" cy="413"/>
          </a:xfrm>
          <a:solidFill>
            <a:schemeClr val="bg1"/>
          </a:solidFill>
        </p:grpSpPr>
        <p:sp>
          <p:nvSpPr>
            <p:cNvPr id="66" name="矩形 65"/>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7" name="平行四边形 66"/>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8" name="椭圆 6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9" name="椭圆 6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0" name="椭圆 6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1" name="椭圆 7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cxnSp>
          <p:nvCxnSpPr>
            <p:cNvPr id="72" name="直接连接符 71"/>
            <p:cNvCxnSpPr/>
            <p:nvPr/>
          </p:nvCxnSpPr>
          <p:spPr>
            <a:xfrm>
              <a:off x="3094" y="2173"/>
              <a:ext cx="4759" cy="0"/>
            </a:xfrm>
            <a:prstGeom prst="line">
              <a:avLst/>
            </a:prstGeom>
            <a:grpFill/>
            <a:ln>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4800029" y="304350"/>
            <a:ext cx="6516859" cy="1112521"/>
            <a:chOff x="-2221322" y="1069247"/>
            <a:chExt cx="7060428" cy="4664553"/>
          </a:xfrm>
        </p:grpSpPr>
        <p:grpSp>
          <p:nvGrpSpPr>
            <p:cNvPr id="34" name="组合 33"/>
            <p:cNvGrpSpPr/>
            <p:nvPr/>
          </p:nvGrpSpPr>
          <p:grpSpPr>
            <a:xfrm>
              <a:off x="-2221322" y="1069247"/>
              <a:ext cx="6693584" cy="4557058"/>
              <a:chOff x="-3386568" y="1069247"/>
              <a:chExt cx="6693584" cy="4557058"/>
            </a:xfrm>
          </p:grpSpPr>
          <p:sp>
            <p:nvSpPr>
              <p:cNvPr id="39" name="未知"/>
              <p:cNvSpPr/>
              <p:nvPr/>
            </p:nvSpPr>
            <p:spPr bwMode="auto">
              <a:xfrm>
                <a:off x="291295" y="1069247"/>
                <a:ext cx="3015721" cy="4557058"/>
              </a:xfrm>
              <a:prstGeom prst="rect">
                <a:avLst/>
              </a:prstGeom>
              <a:solidFill>
                <a:schemeClr val="accent5">
                  <a:lumMod val="75000"/>
                  <a:alpha val="20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cs typeface="+mn-ea"/>
                  <a:sym typeface="+mn-lt"/>
                </a:endParaRPr>
              </a:p>
            </p:txBody>
          </p:sp>
          <p:sp>
            <p:nvSpPr>
              <p:cNvPr id="40" name="Text Box 5"/>
              <p:cNvSpPr txBox="1">
                <a:spLocks noChangeArrowheads="1"/>
              </p:cNvSpPr>
              <p:nvPr/>
            </p:nvSpPr>
            <p:spPr bwMode="auto">
              <a:xfrm>
                <a:off x="-3386568" y="1094823"/>
                <a:ext cx="1760418" cy="322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rPr>
                  <a:t>目录</a:t>
                </a:r>
                <a:endParaRPr kumimoji="0" lang="zh-CN" altLang="en-US" sz="4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cs typeface="+mn-ea"/>
                  <a:sym typeface="+mn-lt"/>
                </a:endParaRPr>
              </a:p>
            </p:txBody>
          </p:sp>
        </p:grpSp>
        <p:sp>
          <p:nvSpPr>
            <p:cNvPr id="35" name="半闭框 34"/>
            <p:cNvSpPr/>
            <p:nvPr/>
          </p:nvSpPr>
          <p:spPr>
            <a:xfrm>
              <a:off x="1311278"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 name="半闭框 35"/>
            <p:cNvSpPr/>
            <p:nvPr/>
          </p:nvSpPr>
          <p:spPr>
            <a:xfrm flipH="1">
              <a:off x="4499109"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7" name="半闭框 36"/>
            <p:cNvSpPr/>
            <p:nvPr/>
          </p:nvSpPr>
          <p:spPr>
            <a:xfrm flipV="1">
              <a:off x="1311278"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8" name="半闭框 37"/>
            <p:cNvSpPr/>
            <p:nvPr/>
          </p:nvSpPr>
          <p:spPr>
            <a:xfrm flipH="1" flipV="1">
              <a:off x="4499109"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sp>
        <p:nvSpPr>
          <p:cNvPr id="144" name="文本框 143"/>
          <p:cNvSpPr txBox="1"/>
          <p:nvPr/>
        </p:nvSpPr>
        <p:spPr>
          <a:xfrm>
            <a:off x="8690137" y="327474"/>
            <a:ext cx="2163779" cy="1015663"/>
          </a:xfrm>
          <a:prstGeom prst="rect">
            <a:avLst/>
          </a:prstGeom>
          <a:noFill/>
        </p:spPr>
        <p:txBody>
          <a:bodyPr wrap="square" rtlCol="0">
            <a:spAutoFit/>
          </a:bodyPr>
          <a:lstStyle/>
          <a:p>
            <a:r>
              <a:rPr lang="en-US" altLang="zh-CN" sz="6000" dirty="0">
                <a:solidFill>
                  <a:schemeClr val="bg1"/>
                </a:solidFill>
                <a:latin typeface="方正细谭黑简体" panose="02000000000000000000" pitchFamily="2" charset="-122"/>
                <a:ea typeface="方正细谭黑简体" panose="02000000000000000000" pitchFamily="2" charset="-122"/>
                <a:cs typeface="+mn-ea"/>
                <a:sym typeface="+mn-lt"/>
              </a:rPr>
              <a:t>2020</a:t>
            </a:r>
            <a:endParaRPr lang="zh-CN" altLang="en-US" sz="6000"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9" presetClass="entr" presetSubtype="0" fill="hold"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ppt_x</p:attrName>
                                        </p:attrNameLst>
                                      </p:cBhvr>
                                      <p:tavLst>
                                        <p:tav tm="0">
                                          <p:val>
                                            <p:strVal val="#ppt_x-.2"/>
                                          </p:val>
                                        </p:tav>
                                        <p:tav tm="100000">
                                          <p:val>
                                            <p:strVal val="#ppt_x"/>
                                          </p:val>
                                        </p:tav>
                                      </p:tavLst>
                                    </p:anim>
                                    <p:anim calcmode="lin" valueType="num">
                                      <p:cBhvr>
                                        <p:cTn id="13" dur="5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4" dur="500"/>
                                        <p:tgtEl>
                                          <p:spTgt spid="65"/>
                                        </p:tgtEl>
                                      </p:cBhvr>
                                    </p:animEffect>
                                  </p:childTnLst>
                                </p:cTn>
                              </p:par>
                            </p:childTnLst>
                          </p:cTn>
                        </p:par>
                        <p:par>
                          <p:cTn id="15" fill="hold">
                            <p:stCondLst>
                              <p:cond delay="1500"/>
                            </p:stCondLst>
                            <p:childTnLst>
                              <p:par>
                                <p:cTn id="16" presetID="20" presetClass="entr" presetSubtype="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edge">
                                      <p:cBhvr>
                                        <p:cTn id="18" dur="500"/>
                                        <p:tgtEl>
                                          <p:spTgt spid="55"/>
                                        </p:tgtEl>
                                      </p:cBhvr>
                                    </p:animEffect>
                                  </p:childTnLst>
                                </p:cTn>
                              </p:par>
                            </p:childTnLst>
                          </p:cTn>
                        </p:par>
                        <p:par>
                          <p:cTn id="19" fill="hold">
                            <p:stCondLst>
                              <p:cond delay="2000"/>
                            </p:stCondLst>
                            <p:childTnLst>
                              <p:par>
                                <p:cTn id="20" presetID="53" presetClass="entr" presetSubtype="16"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childTnLst>
                          </p:cTn>
                        </p:par>
                        <p:par>
                          <p:cTn id="25" fill="hold">
                            <p:stCondLst>
                              <p:cond delay="2500"/>
                            </p:stCondLst>
                            <p:childTnLst>
                              <p:par>
                                <p:cTn id="26" presetID="29" presetClass="entr" presetSubtype="0" fill="hold" grpId="1"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ppt_x</p:attrName>
                                        </p:attrNameLst>
                                      </p:cBhvr>
                                      <p:tavLst>
                                        <p:tav tm="0">
                                          <p:val>
                                            <p:strVal val="#ppt_x-.2"/>
                                          </p:val>
                                        </p:tav>
                                        <p:tav tm="100000">
                                          <p:val>
                                            <p:strVal val="#ppt_x"/>
                                          </p:val>
                                        </p:tav>
                                      </p:tavLst>
                                    </p:anim>
                                    <p:anim calcmode="lin" valueType="num">
                                      <p:cBhvr>
                                        <p:cTn id="29" dur="5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30" dur="500"/>
                                        <p:tgtEl>
                                          <p:spTgt spid="44"/>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Effect transition="in" filter="fade">
                                      <p:cBhvr>
                                        <p:cTn id="36" dur="500"/>
                                        <p:tgtEl>
                                          <p:spTgt spid="45"/>
                                        </p:tgtEl>
                                      </p:cBhvr>
                                    </p:animEffect>
                                  </p:childTnLst>
                                </p:cTn>
                              </p:par>
                            </p:childTnLst>
                          </p:cTn>
                        </p:par>
                        <p:par>
                          <p:cTn id="37" fill="hold">
                            <p:stCondLst>
                              <p:cond delay="3500"/>
                            </p:stCondLst>
                            <p:childTnLst>
                              <p:par>
                                <p:cTn id="38" presetID="29" presetClass="entr" presetSubtype="0" fill="hold" grpId="1" nodeType="after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ppt_x</p:attrName>
                                        </p:attrNameLst>
                                      </p:cBhvr>
                                      <p:tavLst>
                                        <p:tav tm="0">
                                          <p:val>
                                            <p:strVal val="#ppt_x-.2"/>
                                          </p:val>
                                        </p:tav>
                                        <p:tav tm="100000">
                                          <p:val>
                                            <p:strVal val="#ppt_x"/>
                                          </p:val>
                                        </p:tav>
                                      </p:tavLst>
                                    </p:anim>
                                    <p:anim calcmode="lin" valueType="num">
                                      <p:cBhvr>
                                        <p:cTn id="41" dur="5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42" dur="500"/>
                                        <p:tgtEl>
                                          <p:spTgt spid="46"/>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 calcmode="lin" valueType="num">
                                      <p:cBhvr>
                                        <p:cTn id="46" dur="500" fill="hold"/>
                                        <p:tgtEl>
                                          <p:spTgt spid="47"/>
                                        </p:tgtEl>
                                        <p:attrNameLst>
                                          <p:attrName>ppt_w</p:attrName>
                                        </p:attrNameLst>
                                      </p:cBhvr>
                                      <p:tavLst>
                                        <p:tav tm="0">
                                          <p:val>
                                            <p:fltVal val="0"/>
                                          </p:val>
                                        </p:tav>
                                        <p:tav tm="100000">
                                          <p:val>
                                            <p:strVal val="#ppt_w"/>
                                          </p:val>
                                        </p:tav>
                                      </p:tavLst>
                                    </p:anim>
                                    <p:anim calcmode="lin" valueType="num">
                                      <p:cBhvr>
                                        <p:cTn id="47" dur="500" fill="hold"/>
                                        <p:tgtEl>
                                          <p:spTgt spid="47"/>
                                        </p:tgtEl>
                                        <p:attrNameLst>
                                          <p:attrName>ppt_h</p:attrName>
                                        </p:attrNameLst>
                                      </p:cBhvr>
                                      <p:tavLst>
                                        <p:tav tm="0">
                                          <p:val>
                                            <p:fltVal val="0"/>
                                          </p:val>
                                        </p:tav>
                                        <p:tav tm="100000">
                                          <p:val>
                                            <p:strVal val="#ppt_h"/>
                                          </p:val>
                                        </p:tav>
                                      </p:tavLst>
                                    </p:anim>
                                    <p:animEffect transition="in" filter="fade">
                                      <p:cBhvr>
                                        <p:cTn id="48" dur="500"/>
                                        <p:tgtEl>
                                          <p:spTgt spid="47"/>
                                        </p:tgtEl>
                                      </p:cBhvr>
                                    </p:animEffect>
                                  </p:childTnLst>
                                </p:cTn>
                              </p:par>
                            </p:childTnLst>
                          </p:cTn>
                        </p:par>
                        <p:par>
                          <p:cTn id="49" fill="hold">
                            <p:stCondLst>
                              <p:cond delay="4500"/>
                            </p:stCondLst>
                            <p:childTnLst>
                              <p:par>
                                <p:cTn id="50" presetID="29" presetClass="entr" presetSubtype="0" fill="hold" grpId="1"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ppt_x</p:attrName>
                                        </p:attrNameLst>
                                      </p:cBhvr>
                                      <p:tavLst>
                                        <p:tav tm="0">
                                          <p:val>
                                            <p:strVal val="#ppt_x-.2"/>
                                          </p:val>
                                        </p:tav>
                                        <p:tav tm="100000">
                                          <p:val>
                                            <p:strVal val="#ppt_x"/>
                                          </p:val>
                                        </p:tav>
                                      </p:tavLst>
                                    </p:anim>
                                    <p:anim calcmode="lin" valueType="num">
                                      <p:cBhvr>
                                        <p:cTn id="53" dur="500" fill="hold"/>
                                        <p:tgtEl>
                                          <p:spTgt spid="48"/>
                                        </p:tgtEl>
                                        <p:attrNameLst>
                                          <p:attrName>ppt_y</p:attrName>
                                        </p:attrNameLst>
                                      </p:cBhvr>
                                      <p:tavLst>
                                        <p:tav tm="0">
                                          <p:val>
                                            <p:strVal val="#ppt_y"/>
                                          </p:val>
                                        </p:tav>
                                        <p:tav tm="100000">
                                          <p:val>
                                            <p:strVal val="#ppt_y"/>
                                          </p:val>
                                        </p:tav>
                                      </p:tavLst>
                                    </p:anim>
                                    <p:animEffect transition="in" filter="wipe(right)" prLst="gradientSize: 0.1">
                                      <p:cBhvr>
                                        <p:cTn id="54" dur="500"/>
                                        <p:tgtEl>
                                          <p:spTgt spid="48"/>
                                        </p:tgtEl>
                                      </p:cBhvr>
                                    </p:animEffect>
                                  </p:childTnLst>
                                </p:cTn>
                              </p:par>
                            </p:childTnLst>
                          </p:cTn>
                        </p:par>
                        <p:par>
                          <p:cTn id="55" fill="hold">
                            <p:stCondLst>
                              <p:cond delay="5000"/>
                            </p:stCondLst>
                            <p:childTnLst>
                              <p:par>
                                <p:cTn id="56" presetID="53" presetClass="entr" presetSubtype="16"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Effect transition="in" filter="fade">
                                      <p:cBhvr>
                                        <p:cTn id="60" dur="500"/>
                                        <p:tgtEl>
                                          <p:spTgt spid="49"/>
                                        </p:tgtEl>
                                      </p:cBhvr>
                                    </p:animEffect>
                                  </p:childTnLst>
                                </p:cTn>
                              </p:par>
                            </p:childTnLst>
                          </p:cTn>
                        </p:par>
                        <p:par>
                          <p:cTn id="61" fill="hold">
                            <p:stCondLst>
                              <p:cond delay="5500"/>
                            </p:stCondLst>
                            <p:childTnLst>
                              <p:par>
                                <p:cTn id="62" presetID="29" presetClass="entr" presetSubtype="0" fill="hold" grpId="1" nodeType="after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ppt_x</p:attrName>
                                        </p:attrNameLst>
                                      </p:cBhvr>
                                      <p:tavLst>
                                        <p:tav tm="0">
                                          <p:val>
                                            <p:strVal val="#ppt_x-.2"/>
                                          </p:val>
                                        </p:tav>
                                        <p:tav tm="100000">
                                          <p:val>
                                            <p:strVal val="#ppt_x"/>
                                          </p:val>
                                        </p:tav>
                                      </p:tavLst>
                                    </p:anim>
                                    <p:anim calcmode="lin" valueType="num">
                                      <p:cBhvr>
                                        <p:cTn id="65" dur="5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66" dur="500"/>
                                        <p:tgtEl>
                                          <p:spTgt spid="50"/>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ppt_w</p:attrName>
                                        </p:attrNameLst>
                                      </p:cBhvr>
                                      <p:tavLst>
                                        <p:tav tm="0">
                                          <p:val>
                                            <p:fltVal val="0"/>
                                          </p:val>
                                        </p:tav>
                                        <p:tav tm="100000">
                                          <p:val>
                                            <p:strVal val="#ppt_w"/>
                                          </p:val>
                                        </p:tav>
                                      </p:tavLst>
                                    </p:anim>
                                    <p:anim calcmode="lin" valueType="num">
                                      <p:cBhvr>
                                        <p:cTn id="71" dur="500" fill="hold"/>
                                        <p:tgtEl>
                                          <p:spTgt spid="51"/>
                                        </p:tgtEl>
                                        <p:attrNameLst>
                                          <p:attrName>ppt_h</p:attrName>
                                        </p:attrNameLst>
                                      </p:cBhvr>
                                      <p:tavLst>
                                        <p:tav tm="0">
                                          <p:val>
                                            <p:fltVal val="0"/>
                                          </p:val>
                                        </p:tav>
                                        <p:tav tm="100000">
                                          <p:val>
                                            <p:strVal val="#ppt_h"/>
                                          </p:val>
                                        </p:tav>
                                      </p:tavLst>
                                    </p:anim>
                                    <p:animEffect transition="in" filter="fade">
                                      <p:cBhvr>
                                        <p:cTn id="72" dur="500"/>
                                        <p:tgtEl>
                                          <p:spTgt spid="51"/>
                                        </p:tgtEl>
                                      </p:cBhvr>
                                    </p:animEffect>
                                  </p:childTnLst>
                                </p:cTn>
                              </p:par>
                            </p:childTnLst>
                          </p:cTn>
                        </p:par>
                        <p:par>
                          <p:cTn id="73" fill="hold">
                            <p:stCondLst>
                              <p:cond delay="6500"/>
                            </p:stCondLst>
                            <p:childTnLst>
                              <p:par>
                                <p:cTn id="74" presetID="29" presetClass="entr" presetSubtype="0" fill="hold" grpId="1" nodeType="after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p:cTn id="76" dur="500" fill="hold"/>
                                        <p:tgtEl>
                                          <p:spTgt spid="52"/>
                                        </p:tgtEl>
                                        <p:attrNameLst>
                                          <p:attrName>ppt_x</p:attrName>
                                        </p:attrNameLst>
                                      </p:cBhvr>
                                      <p:tavLst>
                                        <p:tav tm="0">
                                          <p:val>
                                            <p:strVal val="#ppt_x-.2"/>
                                          </p:val>
                                        </p:tav>
                                        <p:tav tm="100000">
                                          <p:val>
                                            <p:strVal val="#ppt_x"/>
                                          </p:val>
                                        </p:tav>
                                      </p:tavLst>
                                    </p:anim>
                                    <p:anim calcmode="lin" valueType="num">
                                      <p:cBhvr>
                                        <p:cTn id="77" dur="500" fill="hold"/>
                                        <p:tgtEl>
                                          <p:spTgt spid="52"/>
                                        </p:tgtEl>
                                        <p:attrNameLst>
                                          <p:attrName>ppt_y</p:attrName>
                                        </p:attrNameLst>
                                      </p:cBhvr>
                                      <p:tavLst>
                                        <p:tav tm="0">
                                          <p:val>
                                            <p:strVal val="#ppt_y"/>
                                          </p:val>
                                        </p:tav>
                                        <p:tav tm="100000">
                                          <p:val>
                                            <p:strVal val="#ppt_y"/>
                                          </p:val>
                                        </p:tav>
                                      </p:tavLst>
                                    </p:anim>
                                    <p:animEffect transition="in" filter="wipe(right)" prLst="gradientSize: 0.1">
                                      <p:cBhvr>
                                        <p:cTn id="7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4" grpId="1" animBg="1"/>
      <p:bldP spid="45" grpId="0"/>
      <p:bldP spid="46" grpId="0" animBg="1"/>
      <p:bldP spid="46" grpId="1" animBg="1"/>
      <p:bldP spid="47" grpId="0"/>
      <p:bldP spid="48" grpId="0" animBg="1"/>
      <p:bldP spid="48" grpId="1" animBg="1"/>
      <p:bldP spid="49" grpId="0"/>
      <p:bldP spid="50" grpId="0" animBg="1"/>
      <p:bldP spid="50" grpId="1" animBg="1"/>
      <p:bldP spid="51" grpId="0"/>
      <p:bldP spid="52" grpId="0" animBg="1"/>
      <p:bldP spid="5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4"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03</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队列</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491"/>
          <p:cNvSpPr>
            <a:spLocks noEditPoints="1"/>
          </p:cNvSpPr>
          <p:nvPr/>
        </p:nvSpPr>
        <p:spPr bwMode="auto">
          <a:xfrm>
            <a:off x="4891795" y="29979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95" name="Freeform 490"/>
          <p:cNvSpPr>
            <a:spLocks noEditPoints="1"/>
          </p:cNvSpPr>
          <p:nvPr/>
        </p:nvSpPr>
        <p:spPr bwMode="auto">
          <a:xfrm>
            <a:off x="4180838" y="1236140"/>
            <a:ext cx="2152127" cy="2152127"/>
          </a:xfrm>
          <a:custGeom>
            <a:avLst/>
            <a:gdLst>
              <a:gd name="T0" fmla="*/ 1225 w 1229"/>
              <a:gd name="T1" fmla="*/ 665 h 1229"/>
              <a:gd name="T2" fmla="*/ 1201 w 1229"/>
              <a:gd name="T3" fmla="*/ 629 h 1229"/>
              <a:gd name="T4" fmla="*/ 1101 w 1229"/>
              <a:gd name="T5" fmla="*/ 598 h 1229"/>
              <a:gd name="T6" fmla="*/ 1039 w 1229"/>
              <a:gd name="T7" fmla="*/ 535 h 1229"/>
              <a:gd name="T8" fmla="*/ 1046 w 1229"/>
              <a:gd name="T9" fmla="*/ 447 h 1229"/>
              <a:gd name="T10" fmla="*/ 1146 w 1229"/>
              <a:gd name="T11" fmla="*/ 354 h 1229"/>
              <a:gd name="T12" fmla="*/ 1152 w 1229"/>
              <a:gd name="T13" fmla="*/ 314 h 1229"/>
              <a:gd name="T14" fmla="*/ 1082 w 1229"/>
              <a:gd name="T15" fmla="*/ 216 h 1229"/>
              <a:gd name="T16" fmla="*/ 1031 w 1229"/>
              <a:gd name="T17" fmla="*/ 209 h 1229"/>
              <a:gd name="T18" fmla="*/ 920 w 1229"/>
              <a:gd name="T19" fmla="*/ 266 h 1229"/>
              <a:gd name="T20" fmla="*/ 848 w 1229"/>
              <a:gd name="T21" fmla="*/ 253 h 1229"/>
              <a:gd name="T22" fmla="*/ 802 w 1229"/>
              <a:gd name="T23" fmla="*/ 206 h 1229"/>
              <a:gd name="T24" fmla="*/ 806 w 1229"/>
              <a:gd name="T25" fmla="*/ 53 h 1229"/>
              <a:gd name="T26" fmla="*/ 782 w 1229"/>
              <a:gd name="T27" fmla="*/ 24 h 1229"/>
              <a:gd name="T28" fmla="*/ 663 w 1229"/>
              <a:gd name="T29" fmla="*/ 4 h 1229"/>
              <a:gd name="T30" fmla="*/ 628 w 1229"/>
              <a:gd name="T31" fmla="*/ 29 h 1229"/>
              <a:gd name="T32" fmla="*/ 586 w 1229"/>
              <a:gd name="T33" fmla="*/ 164 h 1229"/>
              <a:gd name="T34" fmla="*/ 535 w 1229"/>
              <a:gd name="T35" fmla="*/ 192 h 1229"/>
              <a:gd name="T36" fmla="*/ 457 w 1229"/>
              <a:gd name="T37" fmla="*/ 192 h 1229"/>
              <a:gd name="T38" fmla="*/ 363 w 1229"/>
              <a:gd name="T39" fmla="*/ 90 h 1229"/>
              <a:gd name="T40" fmla="*/ 325 w 1229"/>
              <a:gd name="T41" fmla="*/ 79 h 1229"/>
              <a:gd name="T42" fmla="*/ 218 w 1229"/>
              <a:gd name="T43" fmla="*/ 152 h 1229"/>
              <a:gd name="T44" fmla="*/ 210 w 1229"/>
              <a:gd name="T45" fmla="*/ 202 h 1229"/>
              <a:gd name="T46" fmla="*/ 264 w 1229"/>
              <a:gd name="T47" fmla="*/ 309 h 1229"/>
              <a:gd name="T48" fmla="*/ 253 w 1229"/>
              <a:gd name="T49" fmla="*/ 389 h 1229"/>
              <a:gd name="T50" fmla="*/ 195 w 1229"/>
              <a:gd name="T51" fmla="*/ 431 h 1229"/>
              <a:gd name="T52" fmla="*/ 73 w 1229"/>
              <a:gd name="T53" fmla="*/ 421 h 1229"/>
              <a:gd name="T54" fmla="*/ 25 w 1229"/>
              <a:gd name="T55" fmla="*/ 459 h 1229"/>
              <a:gd name="T56" fmla="*/ 6 w 1229"/>
              <a:gd name="T57" fmla="*/ 563 h 1229"/>
              <a:gd name="T58" fmla="*/ 36 w 1229"/>
              <a:gd name="T59" fmla="*/ 607 h 1229"/>
              <a:gd name="T60" fmla="*/ 148 w 1229"/>
              <a:gd name="T61" fmla="*/ 644 h 1229"/>
              <a:gd name="T62" fmla="*/ 195 w 1229"/>
              <a:gd name="T63" fmla="*/ 714 h 1229"/>
              <a:gd name="T64" fmla="*/ 183 w 1229"/>
              <a:gd name="T65" fmla="*/ 783 h 1229"/>
              <a:gd name="T66" fmla="*/ 97 w 1229"/>
              <a:gd name="T67" fmla="*/ 865 h 1229"/>
              <a:gd name="T68" fmla="*/ 87 w 1229"/>
              <a:gd name="T69" fmla="*/ 920 h 1229"/>
              <a:gd name="T70" fmla="*/ 149 w 1229"/>
              <a:gd name="T71" fmla="*/ 1008 h 1229"/>
              <a:gd name="T72" fmla="*/ 201 w 1229"/>
              <a:gd name="T73" fmla="*/ 1021 h 1229"/>
              <a:gd name="T74" fmla="*/ 315 w 1229"/>
              <a:gd name="T75" fmla="*/ 963 h 1229"/>
              <a:gd name="T76" fmla="*/ 400 w 1229"/>
              <a:gd name="T77" fmla="*/ 987 h 1229"/>
              <a:gd name="T78" fmla="*/ 430 w 1229"/>
              <a:gd name="T79" fmla="*/ 1046 h 1229"/>
              <a:gd name="T80" fmla="*/ 425 w 1229"/>
              <a:gd name="T81" fmla="*/ 1163 h 1229"/>
              <a:gd name="T82" fmla="*/ 455 w 1229"/>
              <a:gd name="T83" fmla="*/ 1202 h 1229"/>
              <a:gd name="T84" fmla="*/ 566 w 1229"/>
              <a:gd name="T85" fmla="*/ 1221 h 1229"/>
              <a:gd name="T86" fmla="*/ 610 w 1229"/>
              <a:gd name="T87" fmla="*/ 1199 h 1229"/>
              <a:gd name="T88" fmla="*/ 649 w 1229"/>
              <a:gd name="T89" fmla="*/ 1075 h 1229"/>
              <a:gd name="T90" fmla="*/ 716 w 1229"/>
              <a:gd name="T91" fmla="*/ 1034 h 1229"/>
              <a:gd name="T92" fmla="*/ 794 w 1229"/>
              <a:gd name="T93" fmla="*/ 1054 h 1229"/>
              <a:gd name="T94" fmla="*/ 866 w 1229"/>
              <a:gd name="T95" fmla="*/ 1133 h 1229"/>
              <a:gd name="T96" fmla="*/ 911 w 1229"/>
              <a:gd name="T97" fmla="*/ 1147 h 1229"/>
              <a:gd name="T98" fmla="*/ 1015 w 1229"/>
              <a:gd name="T99" fmla="*/ 1076 h 1229"/>
              <a:gd name="T100" fmla="*/ 1024 w 1229"/>
              <a:gd name="T101" fmla="*/ 1032 h 1229"/>
              <a:gd name="T102" fmla="*/ 961 w 1229"/>
              <a:gd name="T103" fmla="*/ 895 h 1229"/>
              <a:gd name="T104" fmla="*/ 989 w 1229"/>
              <a:gd name="T105" fmla="*/ 831 h 1229"/>
              <a:gd name="T106" fmla="*/ 1045 w 1229"/>
              <a:gd name="T107" fmla="*/ 798 h 1229"/>
              <a:gd name="T108" fmla="*/ 1154 w 1229"/>
              <a:gd name="T109" fmla="*/ 801 h 1229"/>
              <a:gd name="T110" fmla="*/ 1197 w 1229"/>
              <a:gd name="T111" fmla="*/ 785 h 1229"/>
              <a:gd name="T112" fmla="*/ 1225 w 1229"/>
              <a:gd name="T113" fmla="*/ 665 h 1229"/>
              <a:gd name="T114" fmla="*/ 596 w 1229"/>
              <a:gd name="T115" fmla="*/ 729 h 1229"/>
              <a:gd name="T116" fmla="*/ 499 w 1229"/>
              <a:gd name="T117" fmla="*/ 592 h 1229"/>
              <a:gd name="T118" fmla="*/ 636 w 1229"/>
              <a:gd name="T119" fmla="*/ 495 h 1229"/>
              <a:gd name="T120" fmla="*/ 733 w 1229"/>
              <a:gd name="T121" fmla="*/ 632 h 1229"/>
              <a:gd name="T122" fmla="*/ 596 w 1229"/>
              <a:gd name="T123" fmla="*/ 7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1229">
                <a:moveTo>
                  <a:pt x="1225" y="665"/>
                </a:moveTo>
                <a:cubicBezTo>
                  <a:pt x="1229" y="635"/>
                  <a:pt x="1201" y="629"/>
                  <a:pt x="1201" y="629"/>
                </a:cubicBezTo>
                <a:cubicBezTo>
                  <a:pt x="1201" y="629"/>
                  <a:pt x="1154" y="612"/>
                  <a:pt x="1101" y="598"/>
                </a:cubicBezTo>
                <a:cubicBezTo>
                  <a:pt x="1048" y="583"/>
                  <a:pt x="1039" y="535"/>
                  <a:pt x="1039" y="535"/>
                </a:cubicBezTo>
                <a:cubicBezTo>
                  <a:pt x="1013" y="473"/>
                  <a:pt x="1046" y="447"/>
                  <a:pt x="1046" y="447"/>
                </a:cubicBezTo>
                <a:cubicBezTo>
                  <a:pt x="1146" y="354"/>
                  <a:pt x="1146" y="354"/>
                  <a:pt x="1146" y="354"/>
                </a:cubicBezTo>
                <a:cubicBezTo>
                  <a:pt x="1166" y="334"/>
                  <a:pt x="1152" y="314"/>
                  <a:pt x="1152" y="314"/>
                </a:cubicBezTo>
                <a:cubicBezTo>
                  <a:pt x="1082" y="216"/>
                  <a:pt x="1082" y="216"/>
                  <a:pt x="1082" y="216"/>
                </a:cubicBezTo>
                <a:cubicBezTo>
                  <a:pt x="1062" y="189"/>
                  <a:pt x="1031" y="209"/>
                  <a:pt x="1031" y="209"/>
                </a:cubicBezTo>
                <a:cubicBezTo>
                  <a:pt x="920" y="266"/>
                  <a:pt x="920" y="266"/>
                  <a:pt x="920" y="266"/>
                </a:cubicBezTo>
                <a:cubicBezTo>
                  <a:pt x="899" y="275"/>
                  <a:pt x="848" y="253"/>
                  <a:pt x="848" y="253"/>
                </a:cubicBezTo>
                <a:cubicBezTo>
                  <a:pt x="818" y="239"/>
                  <a:pt x="802" y="206"/>
                  <a:pt x="802" y="206"/>
                </a:cubicBezTo>
                <a:cubicBezTo>
                  <a:pt x="806" y="53"/>
                  <a:pt x="806" y="53"/>
                  <a:pt x="806" y="53"/>
                </a:cubicBezTo>
                <a:cubicBezTo>
                  <a:pt x="807" y="32"/>
                  <a:pt x="782" y="24"/>
                  <a:pt x="782" y="24"/>
                </a:cubicBezTo>
                <a:cubicBezTo>
                  <a:pt x="663" y="4"/>
                  <a:pt x="663" y="4"/>
                  <a:pt x="663" y="4"/>
                </a:cubicBezTo>
                <a:cubicBezTo>
                  <a:pt x="635" y="0"/>
                  <a:pt x="628" y="29"/>
                  <a:pt x="628" y="29"/>
                </a:cubicBezTo>
                <a:cubicBezTo>
                  <a:pt x="626" y="35"/>
                  <a:pt x="586" y="164"/>
                  <a:pt x="586" y="164"/>
                </a:cubicBezTo>
                <a:cubicBezTo>
                  <a:pt x="578" y="177"/>
                  <a:pt x="535" y="192"/>
                  <a:pt x="535" y="192"/>
                </a:cubicBezTo>
                <a:cubicBezTo>
                  <a:pt x="494" y="211"/>
                  <a:pt x="457" y="192"/>
                  <a:pt x="457" y="192"/>
                </a:cubicBezTo>
                <a:cubicBezTo>
                  <a:pt x="363" y="90"/>
                  <a:pt x="363" y="90"/>
                  <a:pt x="363" y="90"/>
                </a:cubicBezTo>
                <a:cubicBezTo>
                  <a:pt x="350" y="72"/>
                  <a:pt x="325" y="79"/>
                  <a:pt x="325" y="79"/>
                </a:cubicBezTo>
                <a:cubicBezTo>
                  <a:pt x="218" y="152"/>
                  <a:pt x="218" y="152"/>
                  <a:pt x="218" y="152"/>
                </a:cubicBezTo>
                <a:cubicBezTo>
                  <a:pt x="196" y="170"/>
                  <a:pt x="210" y="202"/>
                  <a:pt x="210" y="202"/>
                </a:cubicBezTo>
                <a:cubicBezTo>
                  <a:pt x="264" y="309"/>
                  <a:pt x="264" y="309"/>
                  <a:pt x="264" y="309"/>
                </a:cubicBezTo>
                <a:cubicBezTo>
                  <a:pt x="284" y="340"/>
                  <a:pt x="253" y="389"/>
                  <a:pt x="253" y="389"/>
                </a:cubicBezTo>
                <a:cubicBezTo>
                  <a:pt x="235" y="421"/>
                  <a:pt x="195" y="431"/>
                  <a:pt x="195" y="431"/>
                </a:cubicBezTo>
                <a:cubicBezTo>
                  <a:pt x="73" y="421"/>
                  <a:pt x="73" y="421"/>
                  <a:pt x="73" y="421"/>
                </a:cubicBezTo>
                <a:cubicBezTo>
                  <a:pt x="30" y="419"/>
                  <a:pt x="25" y="459"/>
                  <a:pt x="25" y="459"/>
                </a:cubicBezTo>
                <a:cubicBezTo>
                  <a:pt x="6" y="563"/>
                  <a:pt x="6" y="563"/>
                  <a:pt x="6" y="563"/>
                </a:cubicBezTo>
                <a:cubicBezTo>
                  <a:pt x="0" y="600"/>
                  <a:pt x="36" y="607"/>
                  <a:pt x="36" y="607"/>
                </a:cubicBezTo>
                <a:cubicBezTo>
                  <a:pt x="148" y="644"/>
                  <a:pt x="148" y="644"/>
                  <a:pt x="148" y="644"/>
                </a:cubicBezTo>
                <a:cubicBezTo>
                  <a:pt x="189" y="655"/>
                  <a:pt x="195" y="714"/>
                  <a:pt x="195" y="714"/>
                </a:cubicBezTo>
                <a:cubicBezTo>
                  <a:pt x="208" y="764"/>
                  <a:pt x="183" y="783"/>
                  <a:pt x="183" y="783"/>
                </a:cubicBezTo>
                <a:cubicBezTo>
                  <a:pt x="97" y="865"/>
                  <a:pt x="97" y="865"/>
                  <a:pt x="97" y="865"/>
                </a:cubicBezTo>
                <a:cubicBezTo>
                  <a:pt x="67" y="888"/>
                  <a:pt x="87" y="920"/>
                  <a:pt x="87" y="920"/>
                </a:cubicBezTo>
                <a:cubicBezTo>
                  <a:pt x="149" y="1008"/>
                  <a:pt x="149" y="1008"/>
                  <a:pt x="149" y="1008"/>
                </a:cubicBezTo>
                <a:cubicBezTo>
                  <a:pt x="179" y="1038"/>
                  <a:pt x="201" y="1021"/>
                  <a:pt x="201" y="1021"/>
                </a:cubicBezTo>
                <a:cubicBezTo>
                  <a:pt x="315" y="963"/>
                  <a:pt x="315" y="963"/>
                  <a:pt x="315" y="963"/>
                </a:cubicBezTo>
                <a:cubicBezTo>
                  <a:pt x="356" y="943"/>
                  <a:pt x="400" y="987"/>
                  <a:pt x="400" y="987"/>
                </a:cubicBezTo>
                <a:cubicBezTo>
                  <a:pt x="437" y="1013"/>
                  <a:pt x="430" y="1046"/>
                  <a:pt x="430" y="1046"/>
                </a:cubicBezTo>
                <a:cubicBezTo>
                  <a:pt x="425" y="1163"/>
                  <a:pt x="425" y="1163"/>
                  <a:pt x="425" y="1163"/>
                </a:cubicBezTo>
                <a:cubicBezTo>
                  <a:pt x="422" y="1190"/>
                  <a:pt x="455" y="1202"/>
                  <a:pt x="455" y="1202"/>
                </a:cubicBezTo>
                <a:cubicBezTo>
                  <a:pt x="566" y="1221"/>
                  <a:pt x="566" y="1221"/>
                  <a:pt x="566" y="1221"/>
                </a:cubicBezTo>
                <a:cubicBezTo>
                  <a:pt x="605" y="1229"/>
                  <a:pt x="610" y="1199"/>
                  <a:pt x="610" y="1199"/>
                </a:cubicBezTo>
                <a:cubicBezTo>
                  <a:pt x="649" y="1075"/>
                  <a:pt x="649" y="1075"/>
                  <a:pt x="649" y="1075"/>
                </a:cubicBezTo>
                <a:cubicBezTo>
                  <a:pt x="661" y="1042"/>
                  <a:pt x="716" y="1034"/>
                  <a:pt x="716" y="1034"/>
                </a:cubicBezTo>
                <a:cubicBezTo>
                  <a:pt x="769" y="1019"/>
                  <a:pt x="794" y="1054"/>
                  <a:pt x="794" y="1054"/>
                </a:cubicBezTo>
                <a:cubicBezTo>
                  <a:pt x="866" y="1133"/>
                  <a:pt x="866" y="1133"/>
                  <a:pt x="866" y="1133"/>
                </a:cubicBezTo>
                <a:cubicBezTo>
                  <a:pt x="880" y="1157"/>
                  <a:pt x="911" y="1147"/>
                  <a:pt x="911" y="1147"/>
                </a:cubicBezTo>
                <a:cubicBezTo>
                  <a:pt x="1015" y="1076"/>
                  <a:pt x="1015" y="1076"/>
                  <a:pt x="1015" y="1076"/>
                </a:cubicBezTo>
                <a:cubicBezTo>
                  <a:pt x="1039" y="1054"/>
                  <a:pt x="1024" y="1032"/>
                  <a:pt x="1024" y="1032"/>
                </a:cubicBezTo>
                <a:cubicBezTo>
                  <a:pt x="961" y="895"/>
                  <a:pt x="961" y="895"/>
                  <a:pt x="961" y="895"/>
                </a:cubicBezTo>
                <a:cubicBezTo>
                  <a:pt x="952" y="871"/>
                  <a:pt x="989" y="831"/>
                  <a:pt x="989" y="831"/>
                </a:cubicBezTo>
                <a:cubicBezTo>
                  <a:pt x="1014" y="796"/>
                  <a:pt x="1045" y="798"/>
                  <a:pt x="1045" y="798"/>
                </a:cubicBezTo>
                <a:cubicBezTo>
                  <a:pt x="1154" y="801"/>
                  <a:pt x="1154" y="801"/>
                  <a:pt x="1154" y="801"/>
                </a:cubicBezTo>
                <a:cubicBezTo>
                  <a:pt x="1194" y="807"/>
                  <a:pt x="1197" y="785"/>
                  <a:pt x="1197" y="785"/>
                </a:cubicBezTo>
                <a:cubicBezTo>
                  <a:pt x="1197" y="785"/>
                  <a:pt x="1220" y="696"/>
                  <a:pt x="1225" y="665"/>
                </a:cubicBezTo>
                <a:close/>
                <a:moveTo>
                  <a:pt x="596" y="729"/>
                </a:moveTo>
                <a:cubicBezTo>
                  <a:pt x="531" y="718"/>
                  <a:pt x="488" y="657"/>
                  <a:pt x="499" y="592"/>
                </a:cubicBezTo>
                <a:cubicBezTo>
                  <a:pt x="510" y="528"/>
                  <a:pt x="571" y="484"/>
                  <a:pt x="636" y="495"/>
                </a:cubicBezTo>
                <a:cubicBezTo>
                  <a:pt x="701" y="507"/>
                  <a:pt x="744" y="568"/>
                  <a:pt x="733" y="632"/>
                </a:cubicBezTo>
                <a:cubicBezTo>
                  <a:pt x="722" y="697"/>
                  <a:pt x="660" y="740"/>
                  <a:pt x="596" y="729"/>
                </a:cubicBezTo>
                <a:close/>
              </a:path>
            </a:pathLst>
          </a:custGeom>
          <a:solidFill>
            <a:srgbClr val="002060"/>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6" name="矩形 5"/>
          <p:cNvSpPr/>
          <p:nvPr/>
        </p:nvSpPr>
        <p:spPr>
          <a:xfrm>
            <a:off x="652430" y="2794205"/>
            <a:ext cx="3284143" cy="581057"/>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cs typeface="+mn-ea"/>
                <a:sym typeface="+mn-lt"/>
              </a:rPr>
              <a:t>先进先出，后进后出</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7" name="矩形 6"/>
          <p:cNvSpPr/>
          <p:nvPr/>
        </p:nvSpPr>
        <p:spPr>
          <a:xfrm>
            <a:off x="2635985" y="2064235"/>
            <a:ext cx="8002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特点</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9" name="直接连接符 8"/>
          <p:cNvCxnSpPr/>
          <p:nvPr/>
        </p:nvCxnSpPr>
        <p:spPr>
          <a:xfrm>
            <a:off x="2487046" y="2634717"/>
            <a:ext cx="1418529"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026753" y="3125937"/>
            <a:ext cx="3885403" cy="70057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dirty="0">
                <a:solidFill>
                  <a:prstClr val="white"/>
                </a:solidFill>
                <a:cs typeface="+mn-ea"/>
                <a:sym typeface="+mn-lt"/>
              </a:rPr>
              <a:t>只允许在一端进行插入操作，称为队尾，在另一端进行删除操作，成为对头。</a:t>
            </a:r>
            <a:endParaRPr kumimoji="0" lang="en-US" altLang="zh-CN" sz="1400" b="0" i="0" u="none" strike="noStrike" kern="1200" cap="none" spc="0" normalizeH="0" baseline="0" noProof="0" dirty="0">
              <a:ln>
                <a:noFill/>
              </a:ln>
              <a:solidFill>
                <a:prstClr val="white"/>
              </a:solidFill>
              <a:effectLst/>
              <a:uLnTx/>
              <a:uFillTx/>
              <a:cs typeface="+mn-ea"/>
              <a:sym typeface="+mn-lt"/>
            </a:endParaRPr>
          </a:p>
        </p:txBody>
      </p:sp>
      <p:cxnSp>
        <p:nvCxnSpPr>
          <p:cNvPr id="111" name="直接连接符 110"/>
          <p:cNvCxnSpPr/>
          <p:nvPr/>
        </p:nvCxnSpPr>
        <p:spPr>
          <a:xfrm>
            <a:off x="8110349" y="2974370"/>
            <a:ext cx="1418529"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TextBox 39"/>
          <p:cNvSpPr txBox="1"/>
          <p:nvPr/>
        </p:nvSpPr>
        <p:spPr>
          <a:xfrm>
            <a:off x="395579" y="316042"/>
            <a:ext cx="2909597" cy="584775"/>
          </a:xfrm>
          <a:prstGeom prst="rect">
            <a:avLst/>
          </a:prstGeom>
          <a:noFill/>
        </p:spPr>
        <p:txBody>
          <a:bodyPr wrap="square" rtlCol="0">
            <a:spAutoFit/>
          </a:bodyPr>
          <a:lstStyle/>
          <a:p>
            <a:pPr algn="dist"/>
            <a:r>
              <a:rPr lang="zh-CN" altLang="en-US" sz="3200" b="1" dirty="0">
                <a:solidFill>
                  <a:schemeClr val="bg1"/>
                </a:solidFill>
                <a:cs typeface="+mn-ea"/>
                <a:sym typeface="+mn-lt"/>
              </a:rPr>
              <a:t>队列</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395579" y="3994309"/>
            <a:ext cx="8047417" cy="2255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 calcmode="lin" valueType="num">
                                      <p:cBhvr>
                                        <p:cTn id="9" dur="500" fill="hold"/>
                                        <p:tgtEl>
                                          <p:spTgt spid="95"/>
                                        </p:tgtEl>
                                        <p:attrNameLst>
                                          <p:attrName>style.rotation</p:attrName>
                                        </p:attrNameLst>
                                      </p:cBhvr>
                                      <p:tavLst>
                                        <p:tav tm="0">
                                          <p:val>
                                            <p:fltVal val="360"/>
                                          </p:val>
                                        </p:tav>
                                        <p:tav tm="100000">
                                          <p:val>
                                            <p:fltVal val="0"/>
                                          </p:val>
                                        </p:tav>
                                      </p:tavLst>
                                    </p:anim>
                                    <p:animEffect transition="in" filter="fade">
                                      <p:cBhvr>
                                        <p:cTn id="10" dur="500"/>
                                        <p:tgtEl>
                                          <p:spTgt spid="9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 calcmode="lin" valueType="num">
                                      <p:cBhvr>
                                        <p:cTn id="16" dur="500" fill="hold"/>
                                        <p:tgtEl>
                                          <p:spTgt spid="38"/>
                                        </p:tgtEl>
                                        <p:attrNameLst>
                                          <p:attrName>style.rotation</p:attrName>
                                        </p:attrNameLst>
                                      </p:cBhvr>
                                      <p:tavLst>
                                        <p:tav tm="0">
                                          <p:val>
                                            <p:fltVal val="360"/>
                                          </p:val>
                                        </p:tav>
                                        <p:tav tm="100000">
                                          <p:val>
                                            <p:fltVal val="0"/>
                                          </p:val>
                                        </p:tav>
                                      </p:tavLst>
                                    </p:anim>
                                    <p:animEffect transition="in" filter="fade">
                                      <p:cBhvr>
                                        <p:cTn id="17" dur="500"/>
                                        <p:tgtEl>
                                          <p:spTgt spid="38"/>
                                        </p:tgtEl>
                                      </p:cBhvr>
                                    </p:animEffect>
                                  </p:childTnLst>
                                </p:cTn>
                              </p:par>
                            </p:childTnLst>
                          </p:cTn>
                        </p:par>
                        <p:par>
                          <p:cTn id="18" fill="hold">
                            <p:stCondLst>
                              <p:cond delay="1000"/>
                            </p:stCondLst>
                            <p:childTnLst>
                              <p:par>
                                <p:cTn id="19" presetID="8" presetClass="emph" presetSubtype="0" fill="hold" grpId="1" nodeType="afterEffect">
                                  <p:stCondLst>
                                    <p:cond delay="0"/>
                                  </p:stCondLst>
                                  <p:childTnLst>
                                    <p:animRot by="21600000">
                                      <p:cBhvr>
                                        <p:cTn id="20" dur="2000" fill="hold"/>
                                        <p:tgtEl>
                                          <p:spTgt spid="95"/>
                                        </p:tgtEl>
                                        <p:attrNameLst>
                                          <p:attrName>r</p:attrName>
                                        </p:attrNameLst>
                                      </p:cBhvr>
                                    </p:animRot>
                                  </p:childTnLst>
                                </p:cTn>
                              </p:par>
                            </p:childTnLst>
                          </p:cTn>
                        </p:par>
                        <p:par>
                          <p:cTn id="21" fill="hold">
                            <p:stCondLst>
                              <p:cond delay="3000"/>
                            </p:stCondLst>
                            <p:childTnLst>
                              <p:par>
                                <p:cTn id="22" presetID="8" presetClass="emph" presetSubtype="0" fill="hold" grpId="1" nodeType="afterEffect">
                                  <p:stCondLst>
                                    <p:cond delay="0"/>
                                  </p:stCondLst>
                                  <p:childTnLst>
                                    <p:animRot by="21600000">
                                      <p:cBhvr>
                                        <p:cTn id="23" dur="2000" fill="hold"/>
                                        <p:tgtEl>
                                          <p:spTgt spid="38"/>
                                        </p:tgtEl>
                                        <p:attrNameLst>
                                          <p:attrName>r</p:attrName>
                                        </p:attrNameLst>
                                      </p:cBhvr>
                                    </p:animRot>
                                  </p:childTnLst>
                                </p:cTn>
                              </p:par>
                            </p:childTnLst>
                          </p:cTn>
                        </p:par>
                        <p:par>
                          <p:cTn id="24" fill="hold">
                            <p:stCondLst>
                              <p:cond delay="50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55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wipe(left)">
                                      <p:cBhvr>
                                        <p:cTn id="37" dur="500"/>
                                        <p:tgtEl>
                                          <p:spTgt spid="111"/>
                                        </p:tgtEl>
                                      </p:cBhvr>
                                    </p:animEffect>
                                  </p:childTnLst>
                                </p:cTn>
                              </p:par>
                            </p:childTnLst>
                          </p:cTn>
                        </p:par>
                        <p:par>
                          <p:cTn id="38" fill="hold">
                            <p:stCondLst>
                              <p:cond delay="6500"/>
                            </p:stCondLst>
                            <p:childTnLst>
                              <p:par>
                                <p:cTn id="39" presetID="2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childTnLst>
                          </p:cTn>
                        </p:par>
                        <p:par>
                          <p:cTn id="42" fill="hold">
                            <p:stCondLst>
                              <p:cond delay="7000"/>
                            </p:stCondLst>
                            <p:childTnLst>
                              <p:par>
                                <p:cTn id="43" presetID="22" presetClass="entr" presetSubtype="4"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95" grpId="0" animBg="1"/>
      <p:bldP spid="95" grpId="1" animBg="1"/>
      <p:bldP spid="6" grpId="0"/>
      <p:bldP spid="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p:cNvSpPr/>
          <p:nvPr/>
        </p:nvSpPr>
        <p:spPr bwMode="auto">
          <a:xfrm>
            <a:off x="6057106" y="2837303"/>
            <a:ext cx="1655763" cy="2333625"/>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19" name="Freeform 6"/>
          <p:cNvSpPr/>
          <p:nvPr/>
        </p:nvSpPr>
        <p:spPr bwMode="auto">
          <a:xfrm>
            <a:off x="5366546" y="1799078"/>
            <a:ext cx="2332039" cy="1655763"/>
          </a:xfrm>
          <a:custGeom>
            <a:avLst/>
            <a:gdLst>
              <a:gd name="T0" fmla="*/ 571 w 2067"/>
              <a:gd name="T1" fmla="*/ 0 h 1468"/>
              <a:gd name="T2" fmla="*/ 1909 w 2067"/>
              <a:gd name="T3" fmla="*/ 0 h 1468"/>
              <a:gd name="T4" fmla="*/ 2067 w 2067"/>
              <a:gd name="T5" fmla="*/ 159 h 1468"/>
              <a:gd name="T6" fmla="*/ 2067 w 2067"/>
              <a:gd name="T7" fmla="*/ 743 h 1468"/>
              <a:gd name="T8" fmla="*/ 1909 w 2067"/>
              <a:gd name="T9" fmla="*/ 902 h 1468"/>
              <a:gd name="T10" fmla="*/ 571 w 2067"/>
              <a:gd name="T11" fmla="*/ 902 h 1468"/>
              <a:gd name="T12" fmla="*/ 562 w 2067"/>
              <a:gd name="T13" fmla="*/ 902 h 1468"/>
              <a:gd name="T14" fmla="*/ 1 w 2067"/>
              <a:gd name="T15" fmla="*/ 1464 h 1468"/>
              <a:gd name="T16" fmla="*/ 0 w 2067"/>
              <a:gd name="T17" fmla="*/ 1468 h 1468"/>
              <a:gd name="T18" fmla="*/ 0 w 2067"/>
              <a:gd name="T19" fmla="*/ 571 h 1468"/>
              <a:gd name="T20" fmla="*/ 571 w 2067"/>
              <a:gd name="T21"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20" name="Freeform 7"/>
          <p:cNvSpPr/>
          <p:nvPr/>
        </p:nvSpPr>
        <p:spPr bwMode="auto">
          <a:xfrm>
            <a:off x="4326733" y="1813362"/>
            <a:ext cx="1655763" cy="2332038"/>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sp>
        <p:nvSpPr>
          <p:cNvPr id="21" name="Freeform 8"/>
          <p:cNvSpPr/>
          <p:nvPr/>
        </p:nvSpPr>
        <p:spPr bwMode="auto">
          <a:xfrm>
            <a:off x="4342607" y="3529453"/>
            <a:ext cx="2332039" cy="1655763"/>
          </a:xfrm>
          <a:custGeom>
            <a:avLst/>
            <a:gdLst>
              <a:gd name="T0" fmla="*/ 1497 w 2068"/>
              <a:gd name="T1" fmla="*/ 1468 h 1468"/>
              <a:gd name="T2" fmla="*/ 158 w 2068"/>
              <a:gd name="T3" fmla="*/ 1468 h 1468"/>
              <a:gd name="T4" fmla="*/ 0 w 2068"/>
              <a:gd name="T5" fmla="*/ 1309 h 1468"/>
              <a:gd name="T6" fmla="*/ 0 w 2068"/>
              <a:gd name="T7" fmla="*/ 725 h 1468"/>
              <a:gd name="T8" fmla="*/ 158 w 2068"/>
              <a:gd name="T9" fmla="*/ 566 h 1468"/>
              <a:gd name="T10" fmla="*/ 1497 w 2068"/>
              <a:gd name="T11" fmla="*/ 566 h 1468"/>
              <a:gd name="T12" fmla="*/ 1506 w 2068"/>
              <a:gd name="T13" fmla="*/ 566 h 1468"/>
              <a:gd name="T14" fmla="*/ 2067 w 2068"/>
              <a:gd name="T15" fmla="*/ 4 h 1468"/>
              <a:gd name="T16" fmla="*/ 2068 w 2068"/>
              <a:gd name="T17" fmla="*/ 0 h 1468"/>
              <a:gd name="T18" fmla="*/ 2068 w 2068"/>
              <a:gd name="T19" fmla="*/ 897 h 1468"/>
              <a:gd name="T20" fmla="*/ 1497 w 2068"/>
              <a:gd name="T2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lumMod val="95000"/>
                </a:prstClr>
              </a:solidFill>
              <a:effectLst/>
              <a:uLnTx/>
              <a:uFillTx/>
              <a:cs typeface="+mn-ea"/>
              <a:sym typeface="+mn-lt"/>
            </a:endParaRPr>
          </a:p>
        </p:txBody>
      </p:sp>
      <p:grpSp>
        <p:nvGrpSpPr>
          <p:cNvPr id="35" name="组合 34"/>
          <p:cNvGrpSpPr/>
          <p:nvPr/>
        </p:nvGrpSpPr>
        <p:grpSpPr>
          <a:xfrm>
            <a:off x="7920834" y="1813364"/>
            <a:ext cx="3857881" cy="920511"/>
            <a:chOff x="7702869" y="1901661"/>
            <a:chExt cx="3857881" cy="920511"/>
          </a:xfrm>
        </p:grpSpPr>
        <p:sp>
          <p:nvSpPr>
            <p:cNvPr id="36" name="文本框 35"/>
            <p:cNvSpPr txBox="1"/>
            <p:nvPr/>
          </p:nvSpPr>
          <p:spPr>
            <a:xfrm>
              <a:off x="7702870" y="1901661"/>
              <a:ext cx="26748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solidFill>
                  <a:cs typeface="+mn-ea"/>
                  <a:sym typeface="+mn-lt"/>
                </a:rPr>
                <a:t>出队</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37" name="文本框 14"/>
            <p:cNvSpPr txBox="1"/>
            <p:nvPr/>
          </p:nvSpPr>
          <p:spPr>
            <a:xfrm>
              <a:off x="7702869" y="2322548"/>
              <a:ext cx="3857881" cy="49962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cs typeface="+mn-ea"/>
                  <a:sym typeface="+mn-lt"/>
                </a:rPr>
                <a:t>删除队头元素</a:t>
              </a:r>
              <a:endParaRPr kumimoji="0" lang="zh-CN" altLang="zh-CN" sz="2000" b="0" i="0" u="none" strike="noStrike" kern="1200" cap="none" spc="0" normalizeH="0" baseline="0" noProof="0" dirty="0">
                <a:ln>
                  <a:noFill/>
                </a:ln>
                <a:solidFill>
                  <a:prstClr val="white"/>
                </a:solidFill>
                <a:effectLst/>
                <a:uLnTx/>
                <a:uFillTx/>
                <a:cs typeface="+mn-ea"/>
                <a:sym typeface="+mn-lt"/>
              </a:endParaRPr>
            </a:p>
          </p:txBody>
        </p:sp>
      </p:grpSp>
      <p:grpSp>
        <p:nvGrpSpPr>
          <p:cNvPr id="38" name="组合 37"/>
          <p:cNvGrpSpPr/>
          <p:nvPr/>
        </p:nvGrpSpPr>
        <p:grpSpPr>
          <a:xfrm>
            <a:off x="119130" y="4251051"/>
            <a:ext cx="3861529" cy="943558"/>
            <a:chOff x="6593675" y="1901661"/>
            <a:chExt cx="3861529" cy="943558"/>
          </a:xfrm>
        </p:grpSpPr>
        <p:sp>
          <p:nvSpPr>
            <p:cNvPr id="39" name="文本框 38"/>
            <p:cNvSpPr txBox="1"/>
            <p:nvPr/>
          </p:nvSpPr>
          <p:spPr>
            <a:xfrm>
              <a:off x="7312994" y="1901661"/>
              <a:ext cx="3142210" cy="581057"/>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入队</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40" name="文本框 14"/>
            <p:cNvSpPr txBox="1"/>
            <p:nvPr/>
          </p:nvSpPr>
          <p:spPr>
            <a:xfrm>
              <a:off x="6593675" y="2508524"/>
              <a:ext cx="3814154" cy="3366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prstClr val="white"/>
                </a:solidFill>
                <a:effectLst/>
                <a:uLnTx/>
                <a:uFillTx/>
                <a:cs typeface="+mn-ea"/>
                <a:sym typeface="+mn-lt"/>
              </a:endParaRPr>
            </a:p>
          </p:txBody>
        </p:sp>
      </p:grpSp>
      <p:grpSp>
        <p:nvGrpSpPr>
          <p:cNvPr id="41" name="组合 40"/>
          <p:cNvGrpSpPr/>
          <p:nvPr/>
        </p:nvGrpSpPr>
        <p:grpSpPr>
          <a:xfrm>
            <a:off x="7920832" y="3997187"/>
            <a:ext cx="3857880" cy="1034780"/>
            <a:chOff x="7702870" y="1901661"/>
            <a:chExt cx="3857880" cy="1034780"/>
          </a:xfrm>
        </p:grpSpPr>
        <p:sp>
          <p:nvSpPr>
            <p:cNvPr id="42" name="文本框 41"/>
            <p:cNvSpPr txBox="1"/>
            <p:nvPr/>
          </p:nvSpPr>
          <p:spPr>
            <a:xfrm>
              <a:off x="7702870" y="1901661"/>
              <a:ext cx="2674843" cy="581057"/>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取</a:t>
              </a:r>
              <a:r>
                <a:rPr lang="zh-CN" altLang="en-US" sz="2400" b="1" dirty="0">
                  <a:solidFill>
                    <a:prstClr val="white"/>
                  </a:solidFill>
                  <a:cs typeface="+mn-ea"/>
                  <a:sym typeface="+mn-lt"/>
                </a:rPr>
                <a:t>队头</a:t>
              </a:r>
              <a:r>
                <a:rPr kumimoji="0" lang="zh-CN" altLang="en-US" sz="2400" b="1" i="0" u="none" strike="noStrike" kern="1200" cap="none" spc="0" normalizeH="0" baseline="0" noProof="0" dirty="0">
                  <a:ln>
                    <a:noFill/>
                  </a:ln>
                  <a:solidFill>
                    <a:prstClr val="white"/>
                  </a:solidFill>
                  <a:effectLst/>
                  <a:uLnTx/>
                  <a:uFillTx/>
                  <a:cs typeface="+mn-ea"/>
                  <a:sym typeface="+mn-lt"/>
                </a:rPr>
                <a:t>元素</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43" name="文本框 14"/>
            <p:cNvSpPr txBox="1"/>
            <p:nvPr/>
          </p:nvSpPr>
          <p:spPr>
            <a:xfrm>
              <a:off x="7702870" y="2477533"/>
              <a:ext cx="3857880"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返回当前的队头元素值</a:t>
              </a:r>
              <a:endParaRPr kumimoji="0" lang="zh-CN" altLang="en-US" b="0" i="0" u="none" strike="noStrike" kern="1200" cap="none" spc="0" normalizeH="0" baseline="0" noProof="0" dirty="0">
                <a:ln>
                  <a:noFill/>
                </a:ln>
                <a:solidFill>
                  <a:prstClr val="white"/>
                </a:solidFill>
                <a:effectLst/>
                <a:uLnTx/>
                <a:uFillTx/>
                <a:cs typeface="+mn-ea"/>
                <a:sym typeface="+mn-lt"/>
              </a:endParaRPr>
            </a:p>
          </p:txBody>
        </p:sp>
      </p:grpSp>
      <p:sp>
        <p:nvSpPr>
          <p:cNvPr id="44" name="TextBox 39"/>
          <p:cNvSpPr txBox="1"/>
          <p:nvPr/>
        </p:nvSpPr>
        <p:spPr>
          <a:xfrm>
            <a:off x="319380" y="344619"/>
            <a:ext cx="1005403" cy="584775"/>
          </a:xfrm>
          <a:prstGeom prst="rect">
            <a:avLst/>
          </a:prstGeom>
          <a:noFill/>
        </p:spPr>
        <p:txBody>
          <a:bodyPr wrap="none" rtlCol="0">
            <a:spAutoFit/>
          </a:bodyPr>
          <a:lstStyle/>
          <a:p>
            <a:r>
              <a:rPr lang="zh-CN" altLang="en-US" sz="3200" b="1" dirty="0">
                <a:solidFill>
                  <a:schemeClr val="bg1"/>
                </a:solidFill>
                <a:cs typeface="+mn-ea"/>
                <a:sym typeface="+mn-lt"/>
              </a:rPr>
              <a:t>队列</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4452387" y="2050943"/>
            <a:ext cx="749091" cy="576016"/>
          </a:xfrm>
          <a:prstGeom prst="rect">
            <a:avLst/>
          </a:prstGeom>
        </p:spPr>
      </p:pic>
      <p:pic>
        <p:nvPicPr>
          <p:cNvPr id="4" name="图片 3"/>
          <p:cNvPicPr>
            <a:picLocks noChangeAspect="1"/>
          </p:cNvPicPr>
          <p:nvPr/>
        </p:nvPicPr>
        <p:blipFill>
          <a:blip r:embed="rId1"/>
          <a:stretch>
            <a:fillRect/>
          </a:stretch>
        </p:blipFill>
        <p:spPr>
          <a:xfrm>
            <a:off x="4644337" y="4434822"/>
            <a:ext cx="749091" cy="576016"/>
          </a:xfrm>
          <a:prstGeom prst="rect">
            <a:avLst/>
          </a:prstGeom>
        </p:spPr>
      </p:pic>
      <p:pic>
        <p:nvPicPr>
          <p:cNvPr id="5" name="图片 4"/>
          <p:cNvPicPr>
            <a:picLocks noChangeAspect="1"/>
          </p:cNvPicPr>
          <p:nvPr/>
        </p:nvPicPr>
        <p:blipFill>
          <a:blip r:embed="rId1"/>
          <a:stretch>
            <a:fillRect/>
          </a:stretch>
        </p:blipFill>
        <p:spPr>
          <a:xfrm>
            <a:off x="6737796" y="2050943"/>
            <a:ext cx="749091" cy="576016"/>
          </a:xfrm>
          <a:prstGeom prst="rect">
            <a:avLst/>
          </a:prstGeom>
        </p:spPr>
      </p:pic>
      <p:pic>
        <p:nvPicPr>
          <p:cNvPr id="6" name="图片 5"/>
          <p:cNvPicPr>
            <a:picLocks noChangeAspect="1"/>
          </p:cNvPicPr>
          <p:nvPr/>
        </p:nvPicPr>
        <p:blipFill>
          <a:blip r:embed="rId1"/>
          <a:stretch>
            <a:fillRect/>
          </a:stretch>
        </p:blipFill>
        <p:spPr>
          <a:xfrm>
            <a:off x="6839743" y="4493066"/>
            <a:ext cx="673346" cy="517772"/>
          </a:xfrm>
          <a:prstGeom prst="rect">
            <a:avLst/>
          </a:prstGeom>
        </p:spPr>
      </p:pic>
      <p:sp>
        <p:nvSpPr>
          <p:cNvPr id="8" name="文本框 14"/>
          <p:cNvSpPr txBox="1"/>
          <p:nvPr/>
        </p:nvSpPr>
        <p:spPr>
          <a:xfrm>
            <a:off x="1837277" y="4813970"/>
            <a:ext cx="3857881"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在队尾插入元素</a:t>
            </a:r>
            <a:endParaRPr kumimoji="0" lang="zh-CN" altLang="zh-CN" b="0" i="0" u="none" strike="noStrike" kern="1200" cap="none" spc="0" normalizeH="0" baseline="0" noProof="0" dirty="0">
              <a:ln>
                <a:noFill/>
              </a:ln>
              <a:solidFill>
                <a:prstClr val="white"/>
              </a:solidFill>
              <a:effectLst/>
              <a:uLnTx/>
              <a:uFillTx/>
              <a:cs typeface="+mn-ea"/>
              <a:sym typeface="+mn-lt"/>
            </a:endParaRPr>
          </a:p>
        </p:txBody>
      </p:sp>
      <p:grpSp>
        <p:nvGrpSpPr>
          <p:cNvPr id="50" name="组合 49"/>
          <p:cNvGrpSpPr/>
          <p:nvPr/>
        </p:nvGrpSpPr>
        <p:grpSpPr>
          <a:xfrm>
            <a:off x="839708" y="1813362"/>
            <a:ext cx="3264776" cy="1327128"/>
            <a:chOff x="7169907" y="1901661"/>
            <a:chExt cx="3264775" cy="1327128"/>
          </a:xfrm>
        </p:grpSpPr>
        <p:sp>
          <p:nvSpPr>
            <p:cNvPr id="51" name="文本框 50"/>
            <p:cNvSpPr txBox="1"/>
            <p:nvPr/>
          </p:nvSpPr>
          <p:spPr>
            <a:xfrm>
              <a:off x="7702870" y="1901661"/>
              <a:ext cx="267484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cs typeface="+mn-ea"/>
                  <a:sym typeface="+mn-lt"/>
                </a:rPr>
                <a:t>判断是否为空</a:t>
              </a:r>
              <a:endParaRPr kumimoji="0" lang="en-US" altLang="zh-CN" sz="2400" b="0" i="0" u="none" strike="noStrike" kern="1200" cap="none" spc="0" normalizeH="0" baseline="0" noProof="0" dirty="0">
                <a:ln>
                  <a:noFill/>
                </a:ln>
                <a:solidFill>
                  <a:prstClr val="white"/>
                </a:solidFill>
                <a:effectLst/>
                <a:uLnTx/>
                <a:uFillTx/>
                <a:cs typeface="+mn-ea"/>
                <a:sym typeface="+mn-lt"/>
              </a:endParaRPr>
            </a:p>
          </p:txBody>
        </p:sp>
        <p:sp>
          <p:nvSpPr>
            <p:cNvPr id="52" name="文本框 14"/>
            <p:cNvSpPr txBox="1"/>
            <p:nvPr/>
          </p:nvSpPr>
          <p:spPr>
            <a:xfrm>
              <a:off x="7169907" y="2769881"/>
              <a:ext cx="3264775" cy="45890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队列为空，返回</a:t>
              </a:r>
              <a:r>
                <a:rPr kumimoji="0" lang="en-US" altLang="zh-CN" b="0" i="0" u="none" strike="noStrike" kern="1200" cap="none" spc="0" normalizeH="0" baseline="0" noProof="0" dirty="0">
                  <a:ln>
                    <a:noFill/>
                  </a:ln>
                  <a:solidFill>
                    <a:prstClr val="white"/>
                  </a:solidFill>
                  <a:effectLst/>
                  <a:uLnTx/>
                  <a:uFillTx/>
                  <a:cs typeface="+mn-ea"/>
                  <a:sym typeface="+mn-lt"/>
                </a:rPr>
                <a:t>1</a:t>
              </a:r>
              <a:r>
                <a:rPr kumimoji="0" lang="zh-CN" altLang="en-US" b="0" i="0" u="none" strike="noStrike" kern="1200" cap="none" spc="0" normalizeH="0" baseline="0" noProof="0" dirty="0">
                  <a:ln>
                    <a:noFill/>
                  </a:ln>
                  <a:solidFill>
                    <a:prstClr val="white"/>
                  </a:solidFill>
                  <a:effectLst/>
                  <a:uLnTx/>
                  <a:uFillTx/>
                  <a:cs typeface="+mn-ea"/>
                  <a:sym typeface="+mn-lt"/>
                </a:rPr>
                <a:t>，否则返回</a:t>
              </a:r>
              <a:r>
                <a:rPr kumimoji="0" lang="en-US" altLang="zh-CN" b="0" i="0" u="none" strike="noStrike" kern="1200" cap="none" spc="0" normalizeH="0" baseline="0" noProof="0" dirty="0">
                  <a:ln>
                    <a:noFill/>
                  </a:ln>
                  <a:solidFill>
                    <a:prstClr val="white"/>
                  </a:solidFill>
                  <a:effectLst/>
                  <a:uLnTx/>
                  <a:uFillTx/>
                  <a:cs typeface="+mn-ea"/>
                  <a:sym typeface="+mn-lt"/>
                </a:rPr>
                <a:t>0</a:t>
              </a:r>
              <a:endParaRPr kumimoji="0" lang="zh-CN" altLang="zh-CN" b="0" i="0" u="none" strike="noStrike" kern="1200" cap="none" spc="0" normalizeH="0" baseline="0" noProof="0" dirty="0">
                <a:ln>
                  <a:noFill/>
                </a:ln>
                <a:solidFill>
                  <a:prstClr val="white"/>
                </a:solidFill>
                <a:effectLst/>
                <a:uLnTx/>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par>
                                <p:cTn id="21" presetID="50" presetClass="entr" presetSubtype="0" decel="10000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1000" fill="hold"/>
                                        <p:tgtEl>
                                          <p:spTgt spid="38"/>
                                        </p:tgtEl>
                                        <p:attrNameLst>
                                          <p:attrName>ppt_w</p:attrName>
                                        </p:attrNameLst>
                                      </p:cBhvr>
                                      <p:tavLst>
                                        <p:tav tm="0">
                                          <p:val>
                                            <p:strVal val="#ppt_w+.3"/>
                                          </p:val>
                                        </p:tav>
                                        <p:tav tm="100000">
                                          <p:val>
                                            <p:strVal val="#ppt_w"/>
                                          </p:val>
                                        </p:tav>
                                      </p:tavLst>
                                    </p:anim>
                                    <p:anim calcmode="lin" valueType="num">
                                      <p:cBhvr>
                                        <p:cTn id="24" dur="1000" fill="hold"/>
                                        <p:tgtEl>
                                          <p:spTgt spid="38"/>
                                        </p:tgtEl>
                                        <p:attrNameLst>
                                          <p:attrName>ppt_h</p:attrName>
                                        </p:attrNameLst>
                                      </p:cBhvr>
                                      <p:tavLst>
                                        <p:tav tm="0">
                                          <p:val>
                                            <p:strVal val="#ppt_h"/>
                                          </p:val>
                                        </p:tav>
                                        <p:tav tm="100000">
                                          <p:val>
                                            <p:strVal val="#ppt_h"/>
                                          </p:val>
                                        </p:tav>
                                      </p:tavLst>
                                    </p:anim>
                                    <p:animEffect transition="in" filter="fade">
                                      <p:cBhvr>
                                        <p:cTn id="25" dur="1000"/>
                                        <p:tgtEl>
                                          <p:spTgt spid="38"/>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1000" fill="hold"/>
                                        <p:tgtEl>
                                          <p:spTgt spid="35"/>
                                        </p:tgtEl>
                                        <p:attrNameLst>
                                          <p:attrName>ppt_w</p:attrName>
                                        </p:attrNameLst>
                                      </p:cBhvr>
                                      <p:tavLst>
                                        <p:tav tm="0">
                                          <p:val>
                                            <p:strVal val="#ppt_w+.3"/>
                                          </p:val>
                                        </p:tav>
                                        <p:tav tm="100000">
                                          <p:val>
                                            <p:strVal val="#ppt_w"/>
                                          </p:val>
                                        </p:tav>
                                      </p:tavLst>
                                    </p:anim>
                                    <p:anim calcmode="lin" valueType="num">
                                      <p:cBhvr>
                                        <p:cTn id="29" dur="1000" fill="hold"/>
                                        <p:tgtEl>
                                          <p:spTgt spid="35"/>
                                        </p:tgtEl>
                                        <p:attrNameLst>
                                          <p:attrName>ppt_h</p:attrName>
                                        </p:attrNameLst>
                                      </p:cBhvr>
                                      <p:tavLst>
                                        <p:tav tm="0">
                                          <p:val>
                                            <p:strVal val="#ppt_h"/>
                                          </p:val>
                                        </p:tav>
                                        <p:tav tm="100000">
                                          <p:val>
                                            <p:strVal val="#ppt_h"/>
                                          </p:val>
                                        </p:tav>
                                      </p:tavLst>
                                    </p:anim>
                                    <p:animEffect transition="in" filter="fade">
                                      <p:cBhvr>
                                        <p:cTn id="30" dur="1000"/>
                                        <p:tgtEl>
                                          <p:spTgt spid="35"/>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p:cTn id="33" dur="1000" fill="hold"/>
                                        <p:tgtEl>
                                          <p:spTgt spid="41"/>
                                        </p:tgtEl>
                                        <p:attrNameLst>
                                          <p:attrName>ppt_w</p:attrName>
                                        </p:attrNameLst>
                                      </p:cBhvr>
                                      <p:tavLst>
                                        <p:tav tm="0">
                                          <p:val>
                                            <p:strVal val="#ppt_w+.3"/>
                                          </p:val>
                                        </p:tav>
                                        <p:tav tm="100000">
                                          <p:val>
                                            <p:strVal val="#ppt_w"/>
                                          </p:val>
                                        </p:tav>
                                      </p:tavLst>
                                    </p:anim>
                                    <p:anim calcmode="lin" valueType="num">
                                      <p:cBhvr>
                                        <p:cTn id="34" dur="1000" fill="hold"/>
                                        <p:tgtEl>
                                          <p:spTgt spid="41"/>
                                        </p:tgtEl>
                                        <p:attrNameLst>
                                          <p:attrName>ppt_h</p:attrName>
                                        </p:attrNameLst>
                                      </p:cBhvr>
                                      <p:tavLst>
                                        <p:tav tm="0">
                                          <p:val>
                                            <p:strVal val="#ppt_h"/>
                                          </p:val>
                                        </p:tav>
                                        <p:tav tm="100000">
                                          <p:val>
                                            <p:strVal val="#ppt_h"/>
                                          </p:val>
                                        </p:tav>
                                      </p:tavLst>
                                    </p:anim>
                                    <p:animEffect transition="in" filter="fade">
                                      <p:cBhvr>
                                        <p:cTn id="35" dur="1000"/>
                                        <p:tgtEl>
                                          <p:spTgt spid="41"/>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1000" fill="hold"/>
                                        <p:tgtEl>
                                          <p:spTgt spid="50"/>
                                        </p:tgtEl>
                                        <p:attrNameLst>
                                          <p:attrName>ppt_w</p:attrName>
                                        </p:attrNameLst>
                                      </p:cBhvr>
                                      <p:tavLst>
                                        <p:tav tm="0">
                                          <p:val>
                                            <p:strVal val="#ppt_w+.3"/>
                                          </p:val>
                                        </p:tav>
                                        <p:tav tm="100000">
                                          <p:val>
                                            <p:strVal val="#ppt_w"/>
                                          </p:val>
                                        </p:tav>
                                      </p:tavLst>
                                    </p:anim>
                                    <p:anim calcmode="lin" valueType="num">
                                      <p:cBhvr>
                                        <p:cTn id="39" dur="1000" fill="hold"/>
                                        <p:tgtEl>
                                          <p:spTgt spid="50"/>
                                        </p:tgtEl>
                                        <p:attrNameLst>
                                          <p:attrName>ppt_h</p:attrName>
                                        </p:attrNameLst>
                                      </p:cBhvr>
                                      <p:tavLst>
                                        <p:tav tm="0">
                                          <p:val>
                                            <p:strVal val="#ppt_h"/>
                                          </p:val>
                                        </p:tav>
                                        <p:tav tm="100000">
                                          <p:val>
                                            <p:strVal val="#ppt_h"/>
                                          </p:val>
                                        </p:tav>
                                      </p:tavLst>
                                    </p:anim>
                                    <p:animEffect transition="in" filter="fade">
                                      <p:cBhvr>
                                        <p:cTn id="40"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523220"/>
          </a:xfrm>
          <a:prstGeom prst="rect">
            <a:avLst/>
          </a:prstGeom>
          <a:noFill/>
        </p:spPr>
        <p:txBody>
          <a:bodyPr wrap="square" rtlCol="0">
            <a:spAutoFit/>
          </a:bodyPr>
          <a:lstStyle/>
          <a:p>
            <a:r>
              <a:rPr lang="en-US" altLang="zh-CN" sz="2800" dirty="0">
                <a:solidFill>
                  <a:schemeClr val="bg1"/>
                </a:solidFill>
              </a:rPr>
              <a:t>3.</a:t>
            </a:r>
            <a:r>
              <a:rPr lang="zh-CN" altLang="en-US" sz="2800" dirty="0">
                <a:solidFill>
                  <a:schemeClr val="bg1"/>
                </a:solidFill>
              </a:rPr>
              <a:t>队列</a:t>
            </a:r>
            <a:endParaRPr lang="zh-CN" altLang="en-US" sz="2800" dirty="0">
              <a:solidFill>
                <a:schemeClr val="bg1"/>
              </a:solidFill>
            </a:endParaRPr>
          </a:p>
        </p:txBody>
      </p:sp>
      <p:sp>
        <p:nvSpPr>
          <p:cNvPr id="5" name="文本框 4"/>
          <p:cNvSpPr txBox="1"/>
          <p:nvPr/>
        </p:nvSpPr>
        <p:spPr>
          <a:xfrm>
            <a:off x="2726423" y="476892"/>
            <a:ext cx="3699545" cy="523220"/>
          </a:xfrm>
          <a:prstGeom prst="rect">
            <a:avLst/>
          </a:prstGeom>
          <a:noFill/>
        </p:spPr>
        <p:txBody>
          <a:bodyPr wrap="square" rtlCol="0">
            <a:spAutoFit/>
          </a:bodyPr>
          <a:lstStyle/>
          <a:p>
            <a:r>
              <a:rPr lang="zh-CN" altLang="en-US" sz="2800" dirty="0">
                <a:solidFill>
                  <a:schemeClr val="bg1"/>
                </a:solidFill>
              </a:rPr>
              <a:t>数组模拟队列</a:t>
            </a:r>
            <a:endParaRPr lang="zh-CN" altLang="en-US" sz="2800" dirty="0">
              <a:solidFill>
                <a:schemeClr val="bg1"/>
              </a:solidFill>
            </a:endParaRPr>
          </a:p>
        </p:txBody>
      </p:sp>
      <p:pic>
        <p:nvPicPr>
          <p:cNvPr id="3" name="图片 2"/>
          <p:cNvPicPr>
            <a:picLocks noChangeAspect="1"/>
          </p:cNvPicPr>
          <p:nvPr/>
        </p:nvPicPr>
        <p:blipFill>
          <a:blip r:embed="rId1"/>
          <a:stretch>
            <a:fillRect/>
          </a:stretch>
        </p:blipFill>
        <p:spPr>
          <a:xfrm>
            <a:off x="221672" y="1000111"/>
            <a:ext cx="4473090" cy="3922793"/>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494" y="36422"/>
            <a:ext cx="5131559" cy="2033977"/>
          </a:xfrm>
          <a:prstGeom prst="rect">
            <a:avLst/>
          </a:prstGeom>
        </p:spPr>
      </p:pic>
      <p:sp>
        <p:nvSpPr>
          <p:cNvPr id="22" name="文本框 21"/>
          <p:cNvSpPr txBox="1"/>
          <p:nvPr/>
        </p:nvSpPr>
        <p:spPr>
          <a:xfrm>
            <a:off x="3482109" y="6184703"/>
            <a:ext cx="6096000" cy="461665"/>
          </a:xfrm>
          <a:prstGeom prst="rect">
            <a:avLst/>
          </a:prstGeom>
          <a:noFill/>
        </p:spPr>
        <p:txBody>
          <a:bodyPr wrap="square">
            <a:spAutoFit/>
          </a:bodyPr>
          <a:lstStyle/>
          <a:p>
            <a:r>
              <a:rPr lang="zh-CN" altLang="en-US" sz="2400" dirty="0">
                <a:solidFill>
                  <a:schemeClr val="bg1"/>
                </a:solidFill>
              </a:rPr>
              <a:t>注意：</a:t>
            </a:r>
            <a:r>
              <a:rPr lang="en-US" altLang="zh-CN" sz="2400" dirty="0" err="1">
                <a:solidFill>
                  <a:schemeClr val="bg1"/>
                </a:solidFill>
              </a:rPr>
              <a:t>stl</a:t>
            </a:r>
            <a:r>
              <a:rPr lang="zh-CN" altLang="en-US" sz="2400" dirty="0">
                <a:solidFill>
                  <a:schemeClr val="bg1"/>
                </a:solidFill>
              </a:rPr>
              <a:t>的</a:t>
            </a:r>
            <a:r>
              <a:rPr lang="en-US" altLang="zh-CN" sz="2400" dirty="0">
                <a:solidFill>
                  <a:schemeClr val="bg1"/>
                </a:solidFill>
              </a:rPr>
              <a:t>queue</a:t>
            </a:r>
            <a:r>
              <a:rPr lang="zh-CN" altLang="en-US" sz="2400" dirty="0">
                <a:solidFill>
                  <a:schemeClr val="bg1"/>
                </a:solidFill>
              </a:rPr>
              <a:t>里面没有</a:t>
            </a:r>
            <a:r>
              <a:rPr lang="en-US" altLang="zh-CN" sz="2400" dirty="0">
                <a:solidFill>
                  <a:schemeClr val="bg1"/>
                </a:solidFill>
              </a:rPr>
              <a:t>clear()</a:t>
            </a:r>
            <a:r>
              <a:rPr lang="zh-CN" altLang="en-US" sz="2400" dirty="0">
                <a:solidFill>
                  <a:schemeClr val="bg1"/>
                </a:solidFill>
              </a:rPr>
              <a:t>函数</a:t>
            </a:r>
            <a:endParaRPr lang="zh-CN" altLang="en-US" sz="2400" dirty="0">
              <a:solidFill>
                <a:schemeClr val="bg1"/>
              </a:solidFill>
            </a:endParaRPr>
          </a:p>
        </p:txBody>
      </p:sp>
      <p:pic>
        <p:nvPicPr>
          <p:cNvPr id="23" name="图片 22"/>
          <p:cNvPicPr>
            <a:picLocks noChangeAspect="1"/>
          </p:cNvPicPr>
          <p:nvPr/>
        </p:nvPicPr>
        <p:blipFill>
          <a:blip r:embed="rId3"/>
          <a:stretch>
            <a:fillRect/>
          </a:stretch>
        </p:blipFill>
        <p:spPr>
          <a:xfrm>
            <a:off x="4843710" y="2381507"/>
            <a:ext cx="7126618" cy="3922793"/>
          </a:xfrm>
          <a:prstGeom prst="rect">
            <a:avLst/>
          </a:prstGeom>
        </p:spPr>
      </p:pic>
      <p:pic>
        <p:nvPicPr>
          <p:cNvPr id="7" name="图片 6"/>
          <p:cNvPicPr>
            <a:picLocks noChangeAspect="1"/>
          </p:cNvPicPr>
          <p:nvPr/>
        </p:nvPicPr>
        <p:blipFill>
          <a:blip r:embed="rId4"/>
          <a:stretch>
            <a:fillRect/>
          </a:stretch>
        </p:blipFill>
        <p:spPr>
          <a:xfrm>
            <a:off x="2596586" y="489736"/>
            <a:ext cx="7658764" cy="58145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en-US" altLang="zh-CN" sz="5400" dirty="0">
                <a:solidFill>
                  <a:schemeClr val="bg1"/>
                </a:solidFill>
              </a:rPr>
              <a:t>3</a:t>
            </a:r>
            <a:r>
              <a:rPr lang="en-US" altLang="zh-CN" sz="5400" dirty="0"/>
              <a:t>.</a:t>
            </a:r>
            <a:r>
              <a:rPr lang="zh-CN" altLang="en-US" sz="5400" dirty="0">
                <a:solidFill>
                  <a:schemeClr val="bg1"/>
                </a:solidFill>
              </a:rPr>
              <a:t>队列</a:t>
            </a:r>
            <a:endParaRPr lang="zh-CN" altLang="en-US" sz="5400" dirty="0">
              <a:solidFill>
                <a:schemeClr val="bg1"/>
              </a:solidFill>
            </a:endParaRPr>
          </a:p>
        </p:txBody>
      </p:sp>
      <p:sp>
        <p:nvSpPr>
          <p:cNvPr id="5" name="文本框 4"/>
          <p:cNvSpPr txBox="1"/>
          <p:nvPr/>
        </p:nvSpPr>
        <p:spPr>
          <a:xfrm>
            <a:off x="3036814" y="569171"/>
            <a:ext cx="3699545" cy="523220"/>
          </a:xfrm>
          <a:prstGeom prst="rect">
            <a:avLst/>
          </a:prstGeom>
          <a:noFill/>
        </p:spPr>
        <p:txBody>
          <a:bodyPr wrap="square" rtlCol="0">
            <a:spAutoFit/>
          </a:bodyPr>
          <a:lstStyle/>
          <a:p>
            <a:r>
              <a:rPr lang="en-US" altLang="zh-CN" sz="2800" dirty="0">
                <a:solidFill>
                  <a:schemeClr val="bg1"/>
                </a:solidFill>
              </a:rPr>
              <a:t>STL</a:t>
            </a:r>
            <a:r>
              <a:rPr lang="zh-CN" altLang="en-US" sz="2800" dirty="0">
                <a:solidFill>
                  <a:schemeClr val="bg1"/>
                </a:solidFill>
              </a:rPr>
              <a:t>队列</a:t>
            </a:r>
            <a:r>
              <a:rPr lang="en-US" altLang="zh-CN" sz="2800" dirty="0">
                <a:solidFill>
                  <a:schemeClr val="bg1"/>
                </a:solidFill>
              </a:rPr>
              <a:t>——</a:t>
            </a:r>
            <a:r>
              <a:rPr lang="zh-CN" altLang="en-US" sz="2800" dirty="0">
                <a:solidFill>
                  <a:schemeClr val="bg1"/>
                </a:solidFill>
              </a:rPr>
              <a:t>优先队列</a:t>
            </a:r>
            <a:endParaRPr lang="zh-CN" altLang="en-US" sz="280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04162" y="1225294"/>
            <a:ext cx="4587932" cy="4229100"/>
          </a:xfrm>
          <a:prstGeom prst="rect">
            <a:avLst/>
          </a:prstGeom>
        </p:spPr>
      </p:pic>
      <p:sp>
        <p:nvSpPr>
          <p:cNvPr id="6" name="文本框 5"/>
          <p:cNvSpPr txBox="1"/>
          <p:nvPr/>
        </p:nvSpPr>
        <p:spPr>
          <a:xfrm>
            <a:off x="5768013" y="4013781"/>
            <a:ext cx="5335400" cy="584775"/>
          </a:xfrm>
          <a:prstGeom prst="rect">
            <a:avLst/>
          </a:prstGeom>
          <a:noFill/>
        </p:spPr>
        <p:txBody>
          <a:bodyPr wrap="square" rtlCol="0">
            <a:spAutoFit/>
          </a:bodyPr>
          <a:lstStyle/>
          <a:p>
            <a:r>
              <a:rPr lang="zh-CN" altLang="en-US" sz="3200" dirty="0">
                <a:solidFill>
                  <a:schemeClr val="bg1"/>
                </a:solidFill>
              </a:rPr>
              <a:t>可以把优先队列理解为插队</a:t>
            </a:r>
            <a:endParaRPr lang="zh-CN" altLang="en-US" sz="3200" dirty="0">
              <a:solidFill>
                <a:schemeClr val="bg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408" y="276837"/>
            <a:ext cx="6219825" cy="1295400"/>
          </a:xfrm>
          <a:prstGeom prst="rect">
            <a:avLst/>
          </a:prstGeom>
        </p:spPr>
      </p:pic>
      <p:pic>
        <p:nvPicPr>
          <p:cNvPr id="8" name="图片 7"/>
          <p:cNvPicPr>
            <a:picLocks noChangeAspect="1"/>
          </p:cNvPicPr>
          <p:nvPr/>
        </p:nvPicPr>
        <p:blipFill>
          <a:blip r:embed="rId3"/>
          <a:stretch>
            <a:fillRect/>
          </a:stretch>
        </p:blipFill>
        <p:spPr>
          <a:xfrm>
            <a:off x="4886586" y="1864571"/>
            <a:ext cx="6988146" cy="4633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zh-CN" altLang="en-US" sz="5400" dirty="0">
                <a:solidFill>
                  <a:schemeClr val="bg1"/>
                </a:solidFill>
              </a:rPr>
              <a:t>例题</a:t>
            </a:r>
            <a:endParaRPr lang="zh-CN" altLang="en-US" sz="5400" dirty="0">
              <a:solidFill>
                <a:schemeClr val="bg1"/>
              </a:solidFill>
            </a:endParaRPr>
          </a:p>
        </p:txBody>
      </p:sp>
      <p:sp>
        <p:nvSpPr>
          <p:cNvPr id="5" name="文本框 4"/>
          <p:cNvSpPr txBox="1"/>
          <p:nvPr/>
        </p:nvSpPr>
        <p:spPr>
          <a:xfrm>
            <a:off x="2298584" y="476892"/>
            <a:ext cx="4868834" cy="523220"/>
          </a:xfrm>
          <a:prstGeom prst="rect">
            <a:avLst/>
          </a:prstGeom>
          <a:noFill/>
        </p:spPr>
        <p:txBody>
          <a:bodyPr wrap="square" rtlCol="0">
            <a:spAutoFit/>
          </a:bodyPr>
          <a:lstStyle/>
          <a:p>
            <a:r>
              <a:rPr lang="en-US" altLang="zh-CN" sz="2800" dirty="0">
                <a:solidFill>
                  <a:schemeClr val="bg1"/>
                </a:solidFill>
              </a:rPr>
              <a:t>poj3253——</a:t>
            </a:r>
            <a:r>
              <a:rPr lang="en-US" altLang="zh-CN" b="1" dirty="0">
                <a:solidFill>
                  <a:schemeClr val="bg1"/>
                </a:solidFill>
              </a:rPr>
              <a:t>Fence Repair</a:t>
            </a:r>
            <a:endParaRPr lang="zh-CN" altLang="en-US" sz="2800" dirty="0">
              <a:solidFill>
                <a:schemeClr val="bg1"/>
              </a:solidFill>
            </a:endParaRPr>
          </a:p>
        </p:txBody>
      </p:sp>
      <p:sp>
        <p:nvSpPr>
          <p:cNvPr id="6" name="文本框 5"/>
          <p:cNvSpPr txBox="1"/>
          <p:nvPr/>
        </p:nvSpPr>
        <p:spPr>
          <a:xfrm>
            <a:off x="1426128" y="1674674"/>
            <a:ext cx="9429226" cy="1477328"/>
          </a:xfrm>
          <a:prstGeom prst="rect">
            <a:avLst/>
          </a:prstGeom>
          <a:noFill/>
        </p:spPr>
        <p:txBody>
          <a:bodyPr wrap="square" rtlCol="0">
            <a:spAutoFit/>
          </a:bodyPr>
          <a:lstStyle/>
          <a:p>
            <a:r>
              <a:rPr lang="zh-CN" altLang="en-US" dirty="0">
                <a:solidFill>
                  <a:schemeClr val="bg1"/>
                </a:solidFill>
              </a:rPr>
              <a:t>题目大意：</a:t>
            </a:r>
            <a:r>
              <a:rPr lang="zh-CN" altLang="en-US" b="0" i="0" dirty="0">
                <a:solidFill>
                  <a:schemeClr val="bg1"/>
                </a:solidFill>
                <a:effectLst/>
                <a:latin typeface="-apple-system"/>
              </a:rPr>
              <a:t>农夫约翰为了修理栅栏，要将一块很长的木板分割成</a:t>
            </a:r>
            <a:r>
              <a:rPr lang="en-US" altLang="zh-CN" b="0" i="0" dirty="0">
                <a:solidFill>
                  <a:schemeClr val="bg1"/>
                </a:solidFill>
                <a:effectLst/>
                <a:latin typeface="-apple-system"/>
              </a:rPr>
              <a:t>N</a:t>
            </a:r>
            <a:r>
              <a:rPr lang="zh-CN" altLang="en-US" b="0" i="0" dirty="0">
                <a:solidFill>
                  <a:schemeClr val="bg1"/>
                </a:solidFill>
                <a:effectLst/>
                <a:latin typeface="-apple-system"/>
              </a:rPr>
              <a:t>块。准备切成的木板的长度为</a:t>
            </a:r>
            <a:r>
              <a:rPr lang="en-US" altLang="zh-CN" b="0" i="0" dirty="0">
                <a:solidFill>
                  <a:schemeClr val="bg1"/>
                </a:solidFill>
                <a:effectLst/>
                <a:latin typeface="-apple-system"/>
              </a:rPr>
              <a:t>L1</a:t>
            </a:r>
            <a:r>
              <a:rPr lang="zh-CN" altLang="en-US" b="0" i="0" dirty="0">
                <a:solidFill>
                  <a:schemeClr val="bg1"/>
                </a:solidFill>
                <a:effectLst/>
                <a:latin typeface="-apple-system"/>
              </a:rPr>
              <a:t>、</a:t>
            </a:r>
            <a:r>
              <a:rPr lang="en-US" altLang="zh-CN" b="0" i="0" dirty="0">
                <a:solidFill>
                  <a:schemeClr val="bg1"/>
                </a:solidFill>
                <a:effectLst/>
                <a:latin typeface="-apple-system"/>
              </a:rPr>
              <a:t>L2</a:t>
            </a:r>
            <a:r>
              <a:rPr lang="zh-CN" altLang="en-US" b="0" i="0" dirty="0">
                <a:solidFill>
                  <a:schemeClr val="bg1"/>
                </a:solidFill>
                <a:effectLst/>
                <a:latin typeface="-apple-system"/>
              </a:rPr>
              <a:t>、</a:t>
            </a:r>
            <a:r>
              <a:rPr lang="en-US" altLang="zh-CN" b="0" i="0" dirty="0">
                <a:solidFill>
                  <a:schemeClr val="bg1"/>
                </a:solidFill>
                <a:effectLst/>
                <a:latin typeface="-apple-system"/>
              </a:rPr>
              <a:t>……</a:t>
            </a:r>
            <a:r>
              <a:rPr lang="zh-CN" altLang="en-US" b="0" i="0" dirty="0">
                <a:solidFill>
                  <a:schemeClr val="bg1"/>
                </a:solidFill>
                <a:effectLst/>
                <a:latin typeface="-apple-system"/>
              </a:rPr>
              <a:t>、</a:t>
            </a:r>
            <a:r>
              <a:rPr lang="en-US" altLang="zh-CN" b="0" i="0" dirty="0">
                <a:solidFill>
                  <a:schemeClr val="bg1"/>
                </a:solidFill>
                <a:effectLst/>
                <a:latin typeface="-apple-system"/>
              </a:rPr>
              <a:t>Ln. </a:t>
            </a:r>
            <a:r>
              <a:rPr lang="zh-CN" altLang="en-US" b="0" i="0" dirty="0">
                <a:solidFill>
                  <a:schemeClr val="bg1"/>
                </a:solidFill>
                <a:effectLst/>
                <a:latin typeface="-apple-system"/>
              </a:rPr>
              <a:t>未切割木板的长度恰好为切割木板的长度和。每次切断木板时，需要的开销为这块木板的长度。例如，长度为</a:t>
            </a:r>
            <a:r>
              <a:rPr lang="en-US" altLang="zh-CN" b="0" i="0" dirty="0">
                <a:solidFill>
                  <a:schemeClr val="bg1"/>
                </a:solidFill>
                <a:effectLst/>
                <a:latin typeface="-apple-system"/>
              </a:rPr>
              <a:t>21</a:t>
            </a:r>
            <a:r>
              <a:rPr lang="zh-CN" altLang="en-US" b="0" i="0" dirty="0">
                <a:solidFill>
                  <a:schemeClr val="bg1"/>
                </a:solidFill>
                <a:effectLst/>
                <a:latin typeface="-apple-system"/>
              </a:rPr>
              <a:t>的木板切割成</a:t>
            </a:r>
            <a:r>
              <a:rPr lang="en-US" altLang="zh-CN" b="0" i="0" dirty="0">
                <a:solidFill>
                  <a:schemeClr val="bg1"/>
                </a:solidFill>
                <a:effectLst/>
                <a:latin typeface="-apple-system"/>
              </a:rPr>
              <a:t>5</a:t>
            </a:r>
            <a:r>
              <a:rPr lang="zh-CN" altLang="en-US" b="0" i="0" dirty="0">
                <a:solidFill>
                  <a:schemeClr val="bg1"/>
                </a:solidFill>
                <a:effectLst/>
                <a:latin typeface="-apple-system"/>
              </a:rPr>
              <a:t>、</a:t>
            </a:r>
            <a:r>
              <a:rPr lang="en-US" altLang="zh-CN" b="0" i="0" dirty="0">
                <a:solidFill>
                  <a:schemeClr val="bg1"/>
                </a:solidFill>
                <a:effectLst/>
                <a:latin typeface="-apple-system"/>
              </a:rPr>
              <a:t>8</a:t>
            </a:r>
            <a:r>
              <a:rPr lang="zh-CN" altLang="en-US" b="0" i="0" dirty="0">
                <a:solidFill>
                  <a:schemeClr val="bg1"/>
                </a:solidFill>
                <a:effectLst/>
                <a:latin typeface="-apple-system"/>
              </a:rPr>
              <a:t>、</a:t>
            </a:r>
            <a:r>
              <a:rPr lang="en-US" altLang="zh-CN" b="0" i="0" dirty="0">
                <a:solidFill>
                  <a:schemeClr val="bg1"/>
                </a:solidFill>
                <a:effectLst/>
                <a:latin typeface="-apple-system"/>
              </a:rPr>
              <a:t>8</a:t>
            </a:r>
            <a:r>
              <a:rPr lang="zh-CN" altLang="en-US" b="0" i="0" dirty="0">
                <a:solidFill>
                  <a:schemeClr val="bg1"/>
                </a:solidFill>
                <a:effectLst/>
                <a:latin typeface="-apple-system"/>
              </a:rPr>
              <a:t>的三块木板。长为</a:t>
            </a:r>
            <a:r>
              <a:rPr lang="en-US" altLang="zh-CN" b="0" i="0" dirty="0">
                <a:solidFill>
                  <a:schemeClr val="bg1"/>
                </a:solidFill>
                <a:effectLst/>
                <a:latin typeface="-apple-system"/>
              </a:rPr>
              <a:t>21</a:t>
            </a:r>
            <a:r>
              <a:rPr lang="zh-CN" altLang="en-US" b="0" i="0" dirty="0">
                <a:solidFill>
                  <a:schemeClr val="bg1"/>
                </a:solidFill>
                <a:effectLst/>
                <a:latin typeface="-apple-system"/>
              </a:rPr>
              <a:t>的木板切割成</a:t>
            </a:r>
            <a:r>
              <a:rPr lang="en-US" altLang="zh-CN" b="0" i="0" dirty="0">
                <a:solidFill>
                  <a:schemeClr val="bg1"/>
                </a:solidFill>
                <a:effectLst/>
                <a:latin typeface="-apple-system"/>
              </a:rPr>
              <a:t>13</a:t>
            </a:r>
            <a:r>
              <a:rPr lang="zh-CN" altLang="en-US" b="0" i="0" dirty="0">
                <a:solidFill>
                  <a:schemeClr val="bg1"/>
                </a:solidFill>
                <a:effectLst/>
                <a:latin typeface="-apple-system"/>
              </a:rPr>
              <a:t>、</a:t>
            </a:r>
            <a:r>
              <a:rPr lang="en-US" altLang="zh-CN" b="0" i="0" dirty="0">
                <a:solidFill>
                  <a:schemeClr val="bg1"/>
                </a:solidFill>
                <a:effectLst/>
                <a:latin typeface="-apple-system"/>
              </a:rPr>
              <a:t>8</a:t>
            </a:r>
            <a:r>
              <a:rPr lang="zh-CN" altLang="en-US" b="0" i="0" dirty="0">
                <a:solidFill>
                  <a:schemeClr val="bg1"/>
                </a:solidFill>
                <a:effectLst/>
                <a:latin typeface="-apple-system"/>
              </a:rPr>
              <a:t>时，开销为</a:t>
            </a:r>
            <a:r>
              <a:rPr lang="en-US" altLang="zh-CN" b="0" i="0" dirty="0">
                <a:solidFill>
                  <a:schemeClr val="bg1"/>
                </a:solidFill>
                <a:effectLst/>
                <a:latin typeface="-apple-system"/>
              </a:rPr>
              <a:t>21.</a:t>
            </a:r>
            <a:r>
              <a:rPr lang="zh-CN" altLang="en-US" b="0" i="0" dirty="0">
                <a:solidFill>
                  <a:schemeClr val="bg1"/>
                </a:solidFill>
                <a:effectLst/>
                <a:latin typeface="-apple-system"/>
              </a:rPr>
              <a:t>再将长度为</a:t>
            </a:r>
            <a:r>
              <a:rPr lang="en-US" altLang="zh-CN" b="0" i="0" dirty="0">
                <a:solidFill>
                  <a:schemeClr val="bg1"/>
                </a:solidFill>
                <a:effectLst/>
                <a:latin typeface="-apple-system"/>
              </a:rPr>
              <a:t>13</a:t>
            </a:r>
            <a:r>
              <a:rPr lang="zh-CN" altLang="en-US" b="0" i="0" dirty="0">
                <a:solidFill>
                  <a:schemeClr val="bg1"/>
                </a:solidFill>
                <a:effectLst/>
                <a:latin typeface="-apple-system"/>
              </a:rPr>
              <a:t>的木板切割成长度</a:t>
            </a:r>
            <a:r>
              <a:rPr lang="en-US" altLang="zh-CN" b="0" i="0" dirty="0">
                <a:solidFill>
                  <a:schemeClr val="bg1"/>
                </a:solidFill>
                <a:effectLst/>
                <a:latin typeface="-apple-system"/>
              </a:rPr>
              <a:t>5</a:t>
            </a:r>
            <a:r>
              <a:rPr lang="zh-CN" altLang="en-US" b="0" i="0" dirty="0">
                <a:solidFill>
                  <a:schemeClr val="bg1"/>
                </a:solidFill>
                <a:effectLst/>
                <a:latin typeface="-apple-system"/>
              </a:rPr>
              <a:t>、</a:t>
            </a:r>
            <a:r>
              <a:rPr lang="en-US" altLang="zh-CN" b="0" i="0" dirty="0">
                <a:solidFill>
                  <a:schemeClr val="bg1"/>
                </a:solidFill>
                <a:effectLst/>
                <a:latin typeface="-apple-system"/>
              </a:rPr>
              <a:t>8</a:t>
            </a:r>
            <a:r>
              <a:rPr lang="zh-CN" altLang="en-US" b="0" i="0" dirty="0">
                <a:solidFill>
                  <a:schemeClr val="bg1"/>
                </a:solidFill>
                <a:effectLst/>
                <a:latin typeface="-apple-system"/>
              </a:rPr>
              <a:t>时，开销为</a:t>
            </a:r>
            <a:r>
              <a:rPr lang="en-US" altLang="zh-CN" b="0" i="0" dirty="0">
                <a:solidFill>
                  <a:schemeClr val="bg1"/>
                </a:solidFill>
                <a:effectLst/>
                <a:latin typeface="-apple-system"/>
              </a:rPr>
              <a:t>13.</a:t>
            </a:r>
            <a:r>
              <a:rPr lang="zh-CN" altLang="en-US" b="0" i="0" dirty="0">
                <a:solidFill>
                  <a:schemeClr val="bg1"/>
                </a:solidFill>
                <a:effectLst/>
                <a:latin typeface="-apple-system"/>
              </a:rPr>
              <a:t>于是合计开销为</a:t>
            </a:r>
            <a:r>
              <a:rPr lang="en-US" altLang="zh-CN" b="0" i="0" dirty="0">
                <a:solidFill>
                  <a:schemeClr val="bg1"/>
                </a:solidFill>
                <a:effectLst/>
                <a:latin typeface="-apple-system"/>
              </a:rPr>
              <a:t>34</a:t>
            </a:r>
            <a:r>
              <a:rPr lang="zh-CN" altLang="en-US" b="0" i="0" dirty="0">
                <a:solidFill>
                  <a:schemeClr val="bg1"/>
                </a:solidFill>
                <a:effectLst/>
                <a:latin typeface="-apple-system"/>
              </a:rPr>
              <a:t>。于是按题目要求将木板切割完，最小的开销是多少？</a:t>
            </a:r>
            <a:endParaRPr lang="zh-CN" altLang="en-US" dirty="0">
              <a:solidFill>
                <a:schemeClr val="bg1"/>
              </a:solidFill>
            </a:endParaRPr>
          </a:p>
        </p:txBody>
      </p:sp>
      <p:sp>
        <p:nvSpPr>
          <p:cNvPr id="8" name="文本框 7"/>
          <p:cNvSpPr txBox="1"/>
          <p:nvPr/>
        </p:nvSpPr>
        <p:spPr>
          <a:xfrm>
            <a:off x="1543573" y="3826564"/>
            <a:ext cx="3699545" cy="1631216"/>
          </a:xfrm>
          <a:prstGeom prst="rect">
            <a:avLst/>
          </a:prstGeom>
          <a:noFill/>
        </p:spPr>
        <p:txBody>
          <a:bodyPr wrap="square" rtlCol="0">
            <a:spAutoFit/>
          </a:bodyPr>
          <a:lstStyle/>
          <a:p>
            <a:r>
              <a:rPr lang="en-US" altLang="zh-CN" sz="2000" b="1" dirty="0">
                <a:solidFill>
                  <a:schemeClr val="bg1"/>
                </a:solidFill>
              </a:rPr>
              <a:t>Sample Input</a:t>
            </a:r>
            <a:endParaRPr lang="en-US" altLang="zh-CN" sz="2000" b="1" dirty="0">
              <a:solidFill>
                <a:schemeClr val="bg1"/>
              </a:solidFill>
            </a:endParaRPr>
          </a:p>
          <a:p>
            <a:r>
              <a:rPr lang="en-US" altLang="zh-CN" sz="2000" dirty="0">
                <a:solidFill>
                  <a:schemeClr val="bg1"/>
                </a:solidFill>
              </a:rPr>
              <a:t>3</a:t>
            </a:r>
            <a:endParaRPr lang="en-US" altLang="zh-CN" sz="2000" dirty="0">
              <a:solidFill>
                <a:schemeClr val="bg1"/>
              </a:solidFill>
            </a:endParaRPr>
          </a:p>
          <a:p>
            <a:r>
              <a:rPr lang="en-US" altLang="zh-CN" sz="2000" dirty="0">
                <a:solidFill>
                  <a:schemeClr val="bg1"/>
                </a:solidFill>
              </a:rPr>
              <a:t>8</a:t>
            </a:r>
            <a:endParaRPr lang="en-US" altLang="zh-CN" sz="2000" dirty="0">
              <a:solidFill>
                <a:schemeClr val="bg1"/>
              </a:solidFill>
            </a:endParaRPr>
          </a:p>
          <a:p>
            <a:r>
              <a:rPr lang="en-US" altLang="zh-CN" sz="2000" dirty="0">
                <a:solidFill>
                  <a:schemeClr val="bg1"/>
                </a:solidFill>
              </a:rPr>
              <a:t>5</a:t>
            </a:r>
            <a:endParaRPr lang="en-US" altLang="zh-CN" sz="2000" dirty="0">
              <a:solidFill>
                <a:schemeClr val="bg1"/>
              </a:solidFill>
            </a:endParaRPr>
          </a:p>
          <a:p>
            <a:r>
              <a:rPr lang="en-US" altLang="zh-CN" sz="2000" dirty="0">
                <a:solidFill>
                  <a:schemeClr val="bg1"/>
                </a:solidFill>
              </a:rPr>
              <a:t>8</a:t>
            </a:r>
            <a:endParaRPr lang="zh-CN" altLang="en-US" sz="2000" dirty="0">
              <a:solidFill>
                <a:schemeClr val="bg1"/>
              </a:solidFill>
            </a:endParaRPr>
          </a:p>
        </p:txBody>
      </p:sp>
      <p:sp>
        <p:nvSpPr>
          <p:cNvPr id="12" name="文本框 11"/>
          <p:cNvSpPr txBox="1"/>
          <p:nvPr/>
        </p:nvSpPr>
        <p:spPr>
          <a:xfrm>
            <a:off x="5243118" y="3860119"/>
            <a:ext cx="3699545" cy="707886"/>
          </a:xfrm>
          <a:prstGeom prst="rect">
            <a:avLst/>
          </a:prstGeom>
          <a:noFill/>
        </p:spPr>
        <p:txBody>
          <a:bodyPr wrap="square" rtlCol="0">
            <a:spAutoFit/>
          </a:bodyPr>
          <a:lstStyle/>
          <a:p>
            <a:r>
              <a:rPr lang="en-US" altLang="zh-CN" sz="2000" b="1" dirty="0">
                <a:solidFill>
                  <a:schemeClr val="bg1"/>
                </a:solidFill>
              </a:rPr>
              <a:t>Sample Output</a:t>
            </a:r>
            <a:endParaRPr lang="en-US" altLang="zh-CN" sz="2000" b="1" dirty="0">
              <a:solidFill>
                <a:schemeClr val="bg1"/>
              </a:solidFill>
            </a:endParaRPr>
          </a:p>
          <a:p>
            <a:r>
              <a:rPr lang="en-US" altLang="zh-CN" sz="2000" dirty="0">
                <a:solidFill>
                  <a:schemeClr val="bg1"/>
                </a:solidFill>
              </a:rPr>
              <a:t>34</a:t>
            </a:r>
            <a:endParaRPr lang="en-US" altLang="zh-CN"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3339" y="276837"/>
            <a:ext cx="2634143" cy="923330"/>
          </a:xfrm>
          <a:prstGeom prst="rect">
            <a:avLst/>
          </a:prstGeom>
          <a:noFill/>
        </p:spPr>
        <p:txBody>
          <a:bodyPr wrap="square" rtlCol="0">
            <a:spAutoFit/>
          </a:bodyPr>
          <a:lstStyle/>
          <a:p>
            <a:r>
              <a:rPr lang="zh-CN" altLang="en-US" sz="5400" dirty="0">
                <a:solidFill>
                  <a:schemeClr val="bg1"/>
                </a:solidFill>
              </a:rPr>
              <a:t>例题</a:t>
            </a:r>
            <a:endParaRPr lang="zh-CN" altLang="en-US" sz="5400" dirty="0">
              <a:solidFill>
                <a:schemeClr val="bg1"/>
              </a:solidFill>
            </a:endParaRPr>
          </a:p>
        </p:txBody>
      </p:sp>
      <p:sp>
        <p:nvSpPr>
          <p:cNvPr id="5" name="文本框 4"/>
          <p:cNvSpPr txBox="1"/>
          <p:nvPr/>
        </p:nvSpPr>
        <p:spPr>
          <a:xfrm>
            <a:off x="2298584" y="476892"/>
            <a:ext cx="4868834" cy="523220"/>
          </a:xfrm>
          <a:prstGeom prst="rect">
            <a:avLst/>
          </a:prstGeom>
          <a:noFill/>
        </p:spPr>
        <p:txBody>
          <a:bodyPr wrap="square" rtlCol="0">
            <a:spAutoFit/>
          </a:bodyPr>
          <a:lstStyle/>
          <a:p>
            <a:r>
              <a:rPr lang="en-US" altLang="zh-CN" sz="2800" dirty="0">
                <a:solidFill>
                  <a:schemeClr val="bg1"/>
                </a:solidFill>
              </a:rPr>
              <a:t>poj3253——</a:t>
            </a:r>
            <a:r>
              <a:rPr lang="en-US" altLang="zh-CN" b="1" dirty="0">
                <a:solidFill>
                  <a:schemeClr val="bg1"/>
                </a:solidFill>
              </a:rPr>
              <a:t>Fence Repair</a:t>
            </a:r>
            <a:endParaRPr lang="zh-CN" altLang="en-US" sz="2800" dirty="0">
              <a:solidFill>
                <a:schemeClr val="bg1"/>
              </a:solidFill>
            </a:endParaRPr>
          </a:p>
        </p:txBody>
      </p:sp>
      <p:sp>
        <p:nvSpPr>
          <p:cNvPr id="6" name="文本框 5"/>
          <p:cNvSpPr txBox="1"/>
          <p:nvPr/>
        </p:nvSpPr>
        <p:spPr>
          <a:xfrm>
            <a:off x="1426128" y="1674674"/>
            <a:ext cx="9429226" cy="1477328"/>
          </a:xfrm>
          <a:prstGeom prst="rect">
            <a:avLst/>
          </a:prstGeom>
          <a:noFill/>
        </p:spPr>
        <p:txBody>
          <a:bodyPr wrap="square" rtlCol="0">
            <a:spAutoFit/>
          </a:bodyPr>
          <a:lstStyle/>
          <a:p>
            <a:r>
              <a:rPr lang="zh-CN" altLang="en-US" dirty="0">
                <a:solidFill>
                  <a:schemeClr val="bg1"/>
                </a:solidFill>
              </a:rPr>
              <a:t>题目大意：</a:t>
            </a:r>
            <a:r>
              <a:rPr lang="zh-CN" altLang="en-US" i="0" dirty="0">
                <a:solidFill>
                  <a:schemeClr val="bg1"/>
                </a:solidFill>
                <a:effectLst/>
                <a:latin typeface="-apple-system"/>
              </a:rPr>
              <a:t>农夫约翰为了修理栅栏，要将一块很长的木板分割成</a:t>
            </a:r>
            <a:r>
              <a:rPr lang="en-US" altLang="zh-CN" i="0" dirty="0">
                <a:solidFill>
                  <a:schemeClr val="bg1"/>
                </a:solidFill>
                <a:effectLst/>
                <a:latin typeface="-apple-system"/>
              </a:rPr>
              <a:t>N</a:t>
            </a:r>
            <a:r>
              <a:rPr lang="zh-CN" altLang="en-US" i="0" dirty="0">
                <a:solidFill>
                  <a:schemeClr val="bg1"/>
                </a:solidFill>
                <a:effectLst/>
                <a:latin typeface="-apple-system"/>
              </a:rPr>
              <a:t>块。准备切成的木板的长度为</a:t>
            </a:r>
            <a:r>
              <a:rPr lang="en-US" altLang="zh-CN" i="0" dirty="0">
                <a:solidFill>
                  <a:schemeClr val="bg1"/>
                </a:solidFill>
                <a:effectLst/>
                <a:latin typeface="-apple-system"/>
              </a:rPr>
              <a:t>L1</a:t>
            </a:r>
            <a:r>
              <a:rPr lang="zh-CN" altLang="en-US" i="0" dirty="0">
                <a:solidFill>
                  <a:schemeClr val="bg1"/>
                </a:solidFill>
                <a:effectLst/>
                <a:latin typeface="-apple-system"/>
              </a:rPr>
              <a:t>、</a:t>
            </a:r>
            <a:r>
              <a:rPr lang="en-US" altLang="zh-CN" i="0" dirty="0">
                <a:solidFill>
                  <a:schemeClr val="bg1"/>
                </a:solidFill>
                <a:effectLst/>
                <a:latin typeface="-apple-system"/>
              </a:rPr>
              <a:t>L2</a:t>
            </a:r>
            <a:r>
              <a:rPr lang="zh-CN" altLang="en-US" i="0" dirty="0">
                <a:solidFill>
                  <a:schemeClr val="bg1"/>
                </a:solidFill>
                <a:effectLst/>
                <a:latin typeface="-apple-system"/>
              </a:rPr>
              <a:t>、</a:t>
            </a:r>
            <a:r>
              <a:rPr lang="en-US" altLang="zh-CN" i="0" dirty="0">
                <a:solidFill>
                  <a:schemeClr val="bg1"/>
                </a:solidFill>
                <a:effectLst/>
                <a:latin typeface="-apple-system"/>
              </a:rPr>
              <a:t>……</a:t>
            </a:r>
            <a:r>
              <a:rPr lang="zh-CN" altLang="en-US" i="0" dirty="0">
                <a:solidFill>
                  <a:schemeClr val="bg1"/>
                </a:solidFill>
                <a:effectLst/>
                <a:latin typeface="-apple-system"/>
              </a:rPr>
              <a:t>、</a:t>
            </a:r>
            <a:r>
              <a:rPr lang="en-US" altLang="zh-CN" i="0" dirty="0">
                <a:solidFill>
                  <a:schemeClr val="bg1"/>
                </a:solidFill>
                <a:effectLst/>
                <a:latin typeface="-apple-system"/>
              </a:rPr>
              <a:t>Ln. </a:t>
            </a:r>
            <a:r>
              <a:rPr lang="zh-CN" altLang="en-US" i="0" dirty="0">
                <a:solidFill>
                  <a:schemeClr val="bg1"/>
                </a:solidFill>
                <a:effectLst/>
                <a:latin typeface="-apple-system"/>
              </a:rPr>
              <a:t>未切割木板的长度恰好为切割木板的长度和。每次切断木板时，需要的开销为这块木板的长度。例如，长度为</a:t>
            </a:r>
            <a:r>
              <a:rPr lang="en-US" altLang="zh-CN" i="0" dirty="0">
                <a:solidFill>
                  <a:schemeClr val="bg1"/>
                </a:solidFill>
                <a:effectLst/>
                <a:latin typeface="-apple-system"/>
              </a:rPr>
              <a:t>21</a:t>
            </a:r>
            <a:r>
              <a:rPr lang="zh-CN" altLang="en-US" i="0" dirty="0">
                <a:solidFill>
                  <a:schemeClr val="bg1"/>
                </a:solidFill>
                <a:effectLst/>
                <a:latin typeface="-apple-system"/>
              </a:rPr>
              <a:t>的木板切割成</a:t>
            </a:r>
            <a:r>
              <a:rPr lang="en-US" altLang="zh-CN" i="0" dirty="0">
                <a:solidFill>
                  <a:schemeClr val="bg1"/>
                </a:solidFill>
                <a:effectLst/>
                <a:latin typeface="-apple-system"/>
              </a:rPr>
              <a:t>5</a:t>
            </a:r>
            <a:r>
              <a:rPr lang="zh-CN" altLang="en-US" i="0" dirty="0">
                <a:solidFill>
                  <a:schemeClr val="bg1"/>
                </a:solidFill>
                <a:effectLst/>
                <a:latin typeface="-apple-system"/>
              </a:rPr>
              <a:t>、</a:t>
            </a:r>
            <a:r>
              <a:rPr lang="en-US" altLang="zh-CN" i="0" dirty="0">
                <a:solidFill>
                  <a:schemeClr val="bg1"/>
                </a:solidFill>
                <a:effectLst/>
                <a:latin typeface="-apple-system"/>
              </a:rPr>
              <a:t>8</a:t>
            </a:r>
            <a:r>
              <a:rPr lang="zh-CN" altLang="en-US" i="0" dirty="0">
                <a:solidFill>
                  <a:schemeClr val="bg1"/>
                </a:solidFill>
                <a:effectLst/>
                <a:latin typeface="-apple-system"/>
              </a:rPr>
              <a:t>、</a:t>
            </a:r>
            <a:r>
              <a:rPr lang="en-US" altLang="zh-CN" i="0" dirty="0">
                <a:solidFill>
                  <a:schemeClr val="bg1"/>
                </a:solidFill>
                <a:effectLst/>
                <a:latin typeface="-apple-system"/>
              </a:rPr>
              <a:t>8</a:t>
            </a:r>
            <a:r>
              <a:rPr lang="zh-CN" altLang="en-US" i="0" dirty="0">
                <a:solidFill>
                  <a:schemeClr val="bg1"/>
                </a:solidFill>
                <a:effectLst/>
                <a:latin typeface="-apple-system"/>
              </a:rPr>
              <a:t>的三块木板。长为</a:t>
            </a:r>
            <a:r>
              <a:rPr lang="en-US" altLang="zh-CN" i="0" dirty="0">
                <a:solidFill>
                  <a:schemeClr val="bg1"/>
                </a:solidFill>
                <a:effectLst/>
                <a:latin typeface="-apple-system"/>
              </a:rPr>
              <a:t>21</a:t>
            </a:r>
            <a:r>
              <a:rPr lang="zh-CN" altLang="en-US" i="0" dirty="0">
                <a:solidFill>
                  <a:schemeClr val="bg1"/>
                </a:solidFill>
                <a:effectLst/>
                <a:latin typeface="-apple-system"/>
              </a:rPr>
              <a:t>的木板切割成</a:t>
            </a:r>
            <a:r>
              <a:rPr lang="en-US" altLang="zh-CN" i="0" dirty="0">
                <a:solidFill>
                  <a:schemeClr val="bg1"/>
                </a:solidFill>
                <a:effectLst/>
                <a:latin typeface="-apple-system"/>
              </a:rPr>
              <a:t>13</a:t>
            </a:r>
            <a:r>
              <a:rPr lang="zh-CN" altLang="en-US" i="0" dirty="0">
                <a:solidFill>
                  <a:schemeClr val="bg1"/>
                </a:solidFill>
                <a:effectLst/>
                <a:latin typeface="-apple-system"/>
              </a:rPr>
              <a:t>、</a:t>
            </a:r>
            <a:r>
              <a:rPr lang="en-US" altLang="zh-CN" i="0" dirty="0">
                <a:solidFill>
                  <a:schemeClr val="bg1"/>
                </a:solidFill>
                <a:effectLst/>
                <a:latin typeface="-apple-system"/>
              </a:rPr>
              <a:t>8</a:t>
            </a:r>
            <a:r>
              <a:rPr lang="zh-CN" altLang="en-US" i="0" dirty="0">
                <a:solidFill>
                  <a:schemeClr val="bg1"/>
                </a:solidFill>
                <a:effectLst/>
                <a:latin typeface="-apple-system"/>
              </a:rPr>
              <a:t>时，开销为</a:t>
            </a:r>
            <a:r>
              <a:rPr lang="en-US" altLang="zh-CN" i="0" dirty="0">
                <a:solidFill>
                  <a:schemeClr val="bg1"/>
                </a:solidFill>
                <a:effectLst/>
                <a:latin typeface="-apple-system"/>
              </a:rPr>
              <a:t>21.</a:t>
            </a:r>
            <a:r>
              <a:rPr lang="zh-CN" altLang="en-US" i="0" dirty="0">
                <a:solidFill>
                  <a:schemeClr val="bg1"/>
                </a:solidFill>
                <a:effectLst/>
                <a:latin typeface="-apple-system"/>
              </a:rPr>
              <a:t>再将长度为</a:t>
            </a:r>
            <a:r>
              <a:rPr lang="en-US" altLang="zh-CN" i="0" dirty="0">
                <a:solidFill>
                  <a:schemeClr val="bg1"/>
                </a:solidFill>
                <a:effectLst/>
                <a:latin typeface="-apple-system"/>
              </a:rPr>
              <a:t>13</a:t>
            </a:r>
            <a:r>
              <a:rPr lang="zh-CN" altLang="en-US" i="0" dirty="0">
                <a:solidFill>
                  <a:schemeClr val="bg1"/>
                </a:solidFill>
                <a:effectLst/>
                <a:latin typeface="-apple-system"/>
              </a:rPr>
              <a:t>的木板切割成长度</a:t>
            </a:r>
            <a:r>
              <a:rPr lang="en-US" altLang="zh-CN" i="0" dirty="0">
                <a:solidFill>
                  <a:schemeClr val="bg1"/>
                </a:solidFill>
                <a:effectLst/>
                <a:latin typeface="-apple-system"/>
              </a:rPr>
              <a:t>5</a:t>
            </a:r>
            <a:r>
              <a:rPr lang="zh-CN" altLang="en-US" i="0" dirty="0">
                <a:solidFill>
                  <a:schemeClr val="bg1"/>
                </a:solidFill>
                <a:effectLst/>
                <a:latin typeface="-apple-system"/>
              </a:rPr>
              <a:t>、</a:t>
            </a:r>
            <a:r>
              <a:rPr lang="en-US" altLang="zh-CN" i="0" dirty="0">
                <a:solidFill>
                  <a:schemeClr val="bg1"/>
                </a:solidFill>
                <a:effectLst/>
                <a:latin typeface="-apple-system"/>
              </a:rPr>
              <a:t>8</a:t>
            </a:r>
            <a:r>
              <a:rPr lang="zh-CN" altLang="en-US" i="0" dirty="0">
                <a:solidFill>
                  <a:schemeClr val="bg1"/>
                </a:solidFill>
                <a:effectLst/>
                <a:latin typeface="-apple-system"/>
              </a:rPr>
              <a:t>时，开销为</a:t>
            </a:r>
            <a:r>
              <a:rPr lang="en-US" altLang="zh-CN" i="0" dirty="0">
                <a:solidFill>
                  <a:schemeClr val="bg1"/>
                </a:solidFill>
                <a:effectLst/>
                <a:latin typeface="-apple-system"/>
              </a:rPr>
              <a:t>13.</a:t>
            </a:r>
            <a:r>
              <a:rPr lang="zh-CN" altLang="en-US" i="0" dirty="0">
                <a:solidFill>
                  <a:schemeClr val="bg1"/>
                </a:solidFill>
                <a:effectLst/>
                <a:latin typeface="-apple-system"/>
              </a:rPr>
              <a:t>于是合计开销为</a:t>
            </a:r>
            <a:r>
              <a:rPr lang="en-US" altLang="zh-CN" i="0" dirty="0">
                <a:solidFill>
                  <a:schemeClr val="bg1"/>
                </a:solidFill>
                <a:effectLst/>
                <a:latin typeface="-apple-system"/>
              </a:rPr>
              <a:t>34</a:t>
            </a:r>
            <a:r>
              <a:rPr lang="zh-CN" altLang="en-US" i="0" dirty="0">
                <a:solidFill>
                  <a:schemeClr val="bg1"/>
                </a:solidFill>
                <a:effectLst/>
                <a:latin typeface="-apple-system"/>
              </a:rPr>
              <a:t>。于是按题目要求将木板切割完，最小的开销是多少？</a:t>
            </a:r>
            <a:endParaRPr lang="zh-CN" altLang="en-US" dirty="0">
              <a:solidFill>
                <a:schemeClr val="bg1"/>
              </a:solidFill>
            </a:endParaRPr>
          </a:p>
        </p:txBody>
      </p:sp>
      <p:sp>
        <p:nvSpPr>
          <p:cNvPr id="8" name="文本框 7"/>
          <p:cNvSpPr txBox="1"/>
          <p:nvPr/>
        </p:nvSpPr>
        <p:spPr>
          <a:xfrm>
            <a:off x="1543573" y="3826564"/>
            <a:ext cx="3699545" cy="1631216"/>
          </a:xfrm>
          <a:prstGeom prst="rect">
            <a:avLst/>
          </a:prstGeom>
          <a:noFill/>
        </p:spPr>
        <p:txBody>
          <a:bodyPr wrap="square" rtlCol="0">
            <a:spAutoFit/>
          </a:bodyPr>
          <a:lstStyle/>
          <a:p>
            <a:r>
              <a:rPr lang="en-US" altLang="zh-CN" sz="2000" b="1" dirty="0">
                <a:solidFill>
                  <a:schemeClr val="bg1"/>
                </a:solidFill>
              </a:rPr>
              <a:t>Sample Input</a:t>
            </a:r>
            <a:endParaRPr lang="en-US" altLang="zh-CN" sz="2000" b="1" dirty="0">
              <a:solidFill>
                <a:schemeClr val="bg1"/>
              </a:solidFill>
            </a:endParaRPr>
          </a:p>
          <a:p>
            <a:r>
              <a:rPr lang="en-US" altLang="zh-CN" sz="2000" dirty="0">
                <a:solidFill>
                  <a:schemeClr val="bg1"/>
                </a:solidFill>
              </a:rPr>
              <a:t>3</a:t>
            </a:r>
            <a:endParaRPr lang="en-US" altLang="zh-CN" sz="2000" dirty="0">
              <a:solidFill>
                <a:schemeClr val="bg1"/>
              </a:solidFill>
            </a:endParaRPr>
          </a:p>
          <a:p>
            <a:r>
              <a:rPr lang="en-US" altLang="zh-CN" sz="2000" dirty="0">
                <a:solidFill>
                  <a:schemeClr val="bg1"/>
                </a:solidFill>
              </a:rPr>
              <a:t>8</a:t>
            </a:r>
            <a:endParaRPr lang="en-US" altLang="zh-CN" sz="2000" dirty="0">
              <a:solidFill>
                <a:schemeClr val="bg1"/>
              </a:solidFill>
            </a:endParaRPr>
          </a:p>
          <a:p>
            <a:r>
              <a:rPr lang="en-US" altLang="zh-CN" sz="2000" dirty="0">
                <a:solidFill>
                  <a:schemeClr val="bg1"/>
                </a:solidFill>
              </a:rPr>
              <a:t>5</a:t>
            </a:r>
            <a:endParaRPr lang="en-US" altLang="zh-CN" sz="2000" dirty="0">
              <a:solidFill>
                <a:schemeClr val="bg1"/>
              </a:solidFill>
            </a:endParaRPr>
          </a:p>
          <a:p>
            <a:r>
              <a:rPr lang="en-US" altLang="zh-CN" sz="2000" dirty="0">
                <a:solidFill>
                  <a:schemeClr val="bg1"/>
                </a:solidFill>
              </a:rPr>
              <a:t>8</a:t>
            </a:r>
            <a:endParaRPr lang="zh-CN" altLang="en-US" sz="2000" dirty="0">
              <a:solidFill>
                <a:schemeClr val="bg1"/>
              </a:solidFill>
            </a:endParaRPr>
          </a:p>
        </p:txBody>
      </p:sp>
      <p:sp>
        <p:nvSpPr>
          <p:cNvPr id="12" name="文本框 11"/>
          <p:cNvSpPr txBox="1"/>
          <p:nvPr/>
        </p:nvSpPr>
        <p:spPr>
          <a:xfrm>
            <a:off x="5243118" y="3860119"/>
            <a:ext cx="3699545" cy="707886"/>
          </a:xfrm>
          <a:prstGeom prst="rect">
            <a:avLst/>
          </a:prstGeom>
          <a:noFill/>
        </p:spPr>
        <p:txBody>
          <a:bodyPr wrap="square" rtlCol="0">
            <a:spAutoFit/>
          </a:bodyPr>
          <a:lstStyle/>
          <a:p>
            <a:r>
              <a:rPr lang="en-US" altLang="zh-CN" sz="2000" b="1" dirty="0">
                <a:solidFill>
                  <a:schemeClr val="bg1"/>
                </a:solidFill>
              </a:rPr>
              <a:t>Sample Output</a:t>
            </a:r>
            <a:endParaRPr lang="en-US" altLang="zh-CN" sz="2000" b="1" dirty="0">
              <a:solidFill>
                <a:schemeClr val="bg1"/>
              </a:solidFill>
            </a:endParaRPr>
          </a:p>
          <a:p>
            <a:r>
              <a:rPr lang="en-US" altLang="zh-CN" sz="2000" dirty="0">
                <a:solidFill>
                  <a:schemeClr val="bg1"/>
                </a:solidFill>
              </a:rPr>
              <a:t>34</a:t>
            </a:r>
            <a:endParaRPr lang="en-US" altLang="zh-CN" sz="2000" dirty="0">
              <a:solidFill>
                <a:schemeClr val="bg1"/>
              </a:solidFill>
            </a:endParaRPr>
          </a:p>
        </p:txBody>
      </p:sp>
      <p:pic>
        <p:nvPicPr>
          <p:cNvPr id="3" name="图片 2"/>
          <p:cNvPicPr>
            <a:picLocks noChangeAspect="1"/>
          </p:cNvPicPr>
          <p:nvPr/>
        </p:nvPicPr>
        <p:blipFill>
          <a:blip r:embed="rId1"/>
          <a:stretch>
            <a:fillRect/>
          </a:stretch>
        </p:blipFill>
        <p:spPr>
          <a:xfrm>
            <a:off x="3299342" y="178409"/>
            <a:ext cx="6363756" cy="65011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4"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04</a:t>
            </a:r>
            <a:endParaRPr lang="en-US" altLang="zh-CN" dirty="0">
              <a:sym typeface="+mn-lt"/>
            </a:endParaRPr>
          </a:p>
        </p:txBody>
      </p:sp>
      <p:sp>
        <p:nvSpPr>
          <p:cNvPr id="4" name="文本框 3"/>
          <p:cNvSpPr txBox="1"/>
          <p:nvPr/>
        </p:nvSpPr>
        <p:spPr>
          <a:xfrm>
            <a:off x="4849117" y="2895180"/>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 </a:t>
            </a:r>
            <a:r>
              <a:rPr lang="en-US" altLang="zh-CN" sz="5400" b="1" dirty="0">
                <a:solidFill>
                  <a:schemeClr val="bg1"/>
                </a:solidFill>
                <a:effectLst>
                  <a:outerShdw blurRad="38100" dist="38100" dir="2700000" algn="tl">
                    <a:srgbClr val="000000">
                      <a:alpha val="43137"/>
                    </a:srgbClr>
                  </a:outerShdw>
                </a:effectLst>
                <a:cs typeface="+mn-ea"/>
                <a:sym typeface="+mn-lt"/>
              </a:rPr>
              <a:t>STL</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
        <p:nvSpPr>
          <p:cNvPr id="6" name="文本框 5"/>
          <p:cNvSpPr txBox="1"/>
          <p:nvPr/>
        </p:nvSpPr>
        <p:spPr>
          <a:xfrm>
            <a:off x="4849117" y="5103199"/>
            <a:ext cx="6105236" cy="923330"/>
          </a:xfrm>
          <a:prstGeom prst="rect">
            <a:avLst/>
          </a:prstGeom>
          <a:noFill/>
        </p:spPr>
        <p:txBody>
          <a:bodyPr wrap="square">
            <a:spAutoFit/>
          </a:bodyPr>
          <a:lstStyle/>
          <a:p>
            <a:r>
              <a:rPr lang="en-US" altLang="zh-CN" dirty="0">
                <a:solidFill>
                  <a:schemeClr val="accent6"/>
                </a:solidFill>
              </a:rPr>
              <a:t>B</a:t>
            </a:r>
            <a:r>
              <a:rPr lang="zh-CN" altLang="en-US" dirty="0">
                <a:solidFill>
                  <a:schemeClr val="accent6"/>
                </a:solidFill>
              </a:rPr>
              <a:t>站</a:t>
            </a:r>
            <a:r>
              <a:rPr lang="zh-CN" altLang="en-US" dirty="0">
                <a:solidFill>
                  <a:schemeClr val="bg1"/>
                </a:solidFill>
              </a:rPr>
              <a:t>https://www.bilibili.com/video/BV1uJ411r74z/?spm_id_from=333.788.videocard.0</a:t>
            </a:r>
            <a:endParaRPr lang="zh-CN" altLang="en-US" dirty="0">
              <a:solidFill>
                <a:schemeClr val="bg1"/>
              </a:solidFill>
            </a:endParaRPr>
          </a:p>
        </p:txBody>
      </p:sp>
      <p:sp>
        <p:nvSpPr>
          <p:cNvPr id="7" name="文本框 6"/>
          <p:cNvSpPr txBox="1"/>
          <p:nvPr/>
        </p:nvSpPr>
        <p:spPr>
          <a:xfrm>
            <a:off x="5158508" y="361775"/>
            <a:ext cx="6105236" cy="2031325"/>
          </a:xfrm>
          <a:prstGeom prst="rect">
            <a:avLst/>
          </a:prstGeom>
          <a:noFill/>
        </p:spPr>
        <p:txBody>
          <a:bodyPr wrap="square">
            <a:spAutoFit/>
          </a:bodyPr>
          <a:lstStyle/>
          <a:p>
            <a:r>
              <a:rPr lang="zh-CN" altLang="en-US" dirty="0">
                <a:solidFill>
                  <a:srgbClr val="FFFFFF"/>
                </a:solidFill>
                <a:hlinkClick r:id="rId1"/>
              </a:rPr>
              <a:t>http://120.78.128.11/Contest.jsp?cid=</a:t>
            </a:r>
            <a:r>
              <a:rPr lang="zh-CN" altLang="en-US" dirty="0">
                <a:solidFill>
                  <a:srgbClr val="FF0000"/>
                </a:solidFill>
                <a:hlinkClick r:id="rId1"/>
              </a:rPr>
              <a:t>486</a:t>
            </a:r>
            <a:r>
              <a:rPr lang="zh-CN" altLang="en-US" dirty="0">
                <a:solidFill>
                  <a:srgbClr val="FF0000"/>
                </a:solidFill>
              </a:rPr>
              <a:t>，</a:t>
            </a:r>
            <a:endParaRPr lang="en-US" altLang="zh-CN" dirty="0">
              <a:solidFill>
                <a:srgbClr val="FF0000"/>
              </a:solidFill>
            </a:endParaRPr>
          </a:p>
          <a:p>
            <a:r>
              <a:rPr lang="zh-CN" altLang="en-US" dirty="0">
                <a:solidFill>
                  <a:srgbClr val="FF0000"/>
                </a:solidFill>
              </a:rPr>
              <a:t>一个网站的专题</a:t>
            </a:r>
            <a:endParaRPr lang="en-US" altLang="zh-CN" dirty="0">
              <a:solidFill>
                <a:srgbClr val="FF0000"/>
              </a:solidFill>
            </a:endParaRPr>
          </a:p>
          <a:p>
            <a:r>
              <a:rPr lang="en-US" altLang="zh-CN" dirty="0">
                <a:solidFill>
                  <a:srgbClr val="FF0000"/>
                </a:solidFill>
                <a:hlinkClick r:id="rId2"/>
              </a:rPr>
              <a:t>https://nanti.jisuanke.com/oi?kw=&amp;sort=&amp;status=&amp;tags=,STL,%E5%B8%B8%E7%94%A8%20C++%20STL&amp;page=1</a:t>
            </a:r>
            <a:endParaRPr lang="en-US" altLang="zh-CN" dirty="0">
              <a:solidFill>
                <a:srgbClr val="FF0000"/>
              </a:solidFill>
            </a:endParaRPr>
          </a:p>
          <a:p>
            <a:r>
              <a:rPr lang="zh-CN" altLang="en-US" dirty="0">
                <a:solidFill>
                  <a:srgbClr val="FF0000"/>
                </a:solidFill>
              </a:rPr>
              <a:t>计蒜客当中的</a:t>
            </a:r>
            <a:r>
              <a:rPr lang="en-US" altLang="zh-CN" dirty="0">
                <a:solidFill>
                  <a:srgbClr val="FF0000"/>
                </a:solidFill>
              </a:rPr>
              <a:t>STL</a:t>
            </a:r>
            <a:endParaRPr lang="en-US" altLang="zh-CN" dirty="0">
              <a:solidFill>
                <a:srgbClr val="FF0000"/>
              </a:solidFill>
            </a:endParaRPr>
          </a:p>
          <a:p>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endParaRPr lang="zh-CN" altLang="en-US" sz="3200" b="1" dirty="0">
              <a:solidFill>
                <a:schemeClr val="bg1"/>
              </a:solidFill>
              <a:cs typeface="+mn-ea"/>
              <a:sym typeface="+mn-lt"/>
            </a:endParaRPr>
          </a:p>
        </p:txBody>
      </p:sp>
      <p:pic>
        <p:nvPicPr>
          <p:cNvPr id="5" name="图片 4"/>
          <p:cNvPicPr>
            <a:picLocks noChangeAspect="1"/>
          </p:cNvPicPr>
          <p:nvPr/>
        </p:nvPicPr>
        <p:blipFill>
          <a:blip r:embed="rId1"/>
          <a:stretch>
            <a:fillRect/>
          </a:stretch>
        </p:blipFill>
        <p:spPr>
          <a:xfrm>
            <a:off x="684547" y="1070405"/>
            <a:ext cx="7590178" cy="4717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Set</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395579" y="1085833"/>
            <a:ext cx="5513162" cy="4215840"/>
          </a:xfrm>
          <a:prstGeom prst="rect">
            <a:avLst/>
          </a:prstGeom>
        </p:spPr>
      </p:pic>
      <p:pic>
        <p:nvPicPr>
          <p:cNvPr id="6" name="图片 5"/>
          <p:cNvPicPr>
            <a:picLocks noChangeAspect="1"/>
          </p:cNvPicPr>
          <p:nvPr/>
        </p:nvPicPr>
        <p:blipFill>
          <a:blip r:embed="rId2"/>
          <a:stretch>
            <a:fillRect/>
          </a:stretch>
        </p:blipFill>
        <p:spPr>
          <a:xfrm>
            <a:off x="5908741" y="3103418"/>
            <a:ext cx="6105528" cy="2972058"/>
          </a:xfrm>
          <a:prstGeom prst="rect">
            <a:avLst/>
          </a:prstGeom>
        </p:spPr>
      </p:pic>
      <p:pic>
        <p:nvPicPr>
          <p:cNvPr id="8" name="图片 7"/>
          <p:cNvPicPr>
            <a:picLocks noChangeAspect="1"/>
          </p:cNvPicPr>
          <p:nvPr/>
        </p:nvPicPr>
        <p:blipFill>
          <a:blip r:embed="rId3"/>
          <a:stretch>
            <a:fillRect/>
          </a:stretch>
        </p:blipFill>
        <p:spPr>
          <a:xfrm>
            <a:off x="6358433" y="325567"/>
            <a:ext cx="5220152" cy="2187130"/>
          </a:xfrm>
          <a:prstGeom prst="rect">
            <a:avLst/>
          </a:prstGeom>
        </p:spPr>
      </p:pic>
      <p:sp>
        <p:nvSpPr>
          <p:cNvPr id="2" name="圆角矩形 1">
            <a:hlinkClick r:id="rId4" tooltip="" action="ppaction://hlinkfile"/>
          </p:cNvPr>
          <p:cNvSpPr/>
          <p:nvPr/>
        </p:nvSpPr>
        <p:spPr>
          <a:xfrm>
            <a:off x="1398270" y="5659755"/>
            <a:ext cx="2292350" cy="578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95324" y="1801161"/>
            <a:ext cx="9199508" cy="1181100"/>
            <a:chOff x="695324" y="1801157"/>
            <a:chExt cx="9199508" cy="1181100"/>
          </a:xfrm>
        </p:grpSpPr>
        <p:sp>
          <p:nvSpPr>
            <p:cNvPr id="54"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chemeClr val="bg1">
                <a:alpha val="70000"/>
              </a:schemeClr>
            </a:solidFill>
            <a:ln>
              <a:noFill/>
            </a:ln>
          </p:spPr>
          <p:txBody>
            <a:bodyPr wrap="square" anchor="ctr">
              <a:noAutofit/>
            </a:bodyPr>
            <a:lstStyle/>
            <a:p>
              <a:pPr algn="ctr"/>
              <a:r>
                <a:rPr lang="zh-CN" altLang="en-US" sz="3200" dirty="0">
                  <a:solidFill>
                    <a:schemeClr val="bg1"/>
                  </a:solidFill>
                  <a:cs typeface="+mn-ea"/>
                  <a:sym typeface="+mn-lt"/>
                </a:rPr>
                <a:t>程序</a:t>
              </a:r>
              <a:r>
                <a:rPr lang="en-US" altLang="zh-CN" sz="3200" dirty="0">
                  <a:solidFill>
                    <a:schemeClr val="bg1"/>
                  </a:solidFill>
                  <a:cs typeface="+mn-ea"/>
                  <a:sym typeface="+mn-lt"/>
                </a:rPr>
                <a:t>=</a:t>
              </a:r>
              <a:r>
                <a:rPr lang="zh-CN" altLang="en-US" sz="3200" dirty="0">
                  <a:solidFill>
                    <a:schemeClr val="bg1"/>
                  </a:solidFill>
                  <a:cs typeface="+mn-ea"/>
                  <a:sym typeface="+mn-lt"/>
                </a:rPr>
                <a:t>数据结构</a:t>
              </a:r>
              <a:r>
                <a:rPr lang="en-US" altLang="zh-CN" sz="3200" dirty="0">
                  <a:solidFill>
                    <a:schemeClr val="bg1"/>
                  </a:solidFill>
                  <a:cs typeface="+mn-ea"/>
                  <a:sym typeface="+mn-lt"/>
                </a:rPr>
                <a:t>+</a:t>
              </a:r>
              <a:r>
                <a:rPr lang="zh-CN" altLang="en-US" sz="3200" dirty="0">
                  <a:solidFill>
                    <a:schemeClr val="bg1"/>
                  </a:solidFill>
                  <a:cs typeface="+mn-ea"/>
                  <a:sym typeface="+mn-lt"/>
                </a:rPr>
                <a:t>算法</a:t>
              </a:r>
              <a:endParaRPr sz="3200" dirty="0">
                <a:solidFill>
                  <a:schemeClr val="bg1"/>
                </a:solidFill>
                <a:cs typeface="+mn-ea"/>
                <a:sym typeface="+mn-lt"/>
              </a:endParaRPr>
            </a:p>
          </p:txBody>
        </p:sp>
        <p:sp>
          <p:nvSpPr>
            <p:cNvPr id="83" name="Oval 7"/>
            <p:cNvSpPr/>
            <p:nvPr/>
          </p:nvSpPr>
          <p:spPr bwMode="auto">
            <a:xfrm>
              <a:off x="9604320" y="2274233"/>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84" name="组合 83"/>
          <p:cNvGrpSpPr/>
          <p:nvPr/>
        </p:nvGrpSpPr>
        <p:grpSpPr>
          <a:xfrm>
            <a:off x="695328" y="3293691"/>
            <a:ext cx="8453642" cy="2405163"/>
            <a:chOff x="695325" y="3266582"/>
            <a:chExt cx="8453642" cy="2180109"/>
          </a:xfrm>
        </p:grpSpPr>
        <p:sp>
          <p:nvSpPr>
            <p:cNvPr id="85" name="任意多边形: 形状 46"/>
            <p:cNvSpPr/>
            <p:nvPr/>
          </p:nvSpPr>
          <p:spPr bwMode="auto">
            <a:xfrm>
              <a:off x="695325" y="3266582"/>
              <a:ext cx="8276834" cy="2180109"/>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chemeClr val="bg1">
                <a:alpha val="50000"/>
              </a:schemeClr>
            </a:solidFill>
            <a:ln>
              <a:noFill/>
            </a:ln>
          </p:spPr>
          <p:txBody>
            <a:bodyPr wrap="square" anchor="ctr">
              <a:noAutofit/>
            </a:bodyPr>
            <a:lstStyle/>
            <a:p>
              <a:pPr algn="ctr"/>
              <a:endParaRPr>
                <a:cs typeface="+mn-ea"/>
                <a:sym typeface="+mn-lt"/>
              </a:endParaRPr>
            </a:p>
          </p:txBody>
        </p:sp>
        <p:sp>
          <p:nvSpPr>
            <p:cNvPr id="88" name="Oval 12"/>
            <p:cNvSpPr/>
            <p:nvPr/>
          </p:nvSpPr>
          <p:spPr bwMode="auto">
            <a:xfrm>
              <a:off x="8858455" y="3716795"/>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grpSp>
      <p:sp>
        <p:nvSpPr>
          <p:cNvPr id="94" name="statistics-on-laptop_82095"/>
          <p:cNvSpPr>
            <a:spLocks noChangeAspect="1"/>
          </p:cNvSpPr>
          <p:nvPr/>
        </p:nvSpPr>
        <p:spPr bwMode="auto">
          <a:xfrm>
            <a:off x="987390"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cs typeface="+mn-ea"/>
              <a:sym typeface="+mn-lt"/>
            </a:endParaRPr>
          </a:p>
        </p:txBody>
      </p:sp>
      <p:sp>
        <p:nvSpPr>
          <p:cNvPr id="95" name="statistics-on-laptop_82095"/>
          <p:cNvSpPr>
            <a:spLocks noChangeAspect="1"/>
          </p:cNvSpPr>
          <p:nvPr/>
        </p:nvSpPr>
        <p:spPr bwMode="auto">
          <a:xfrm>
            <a:off x="1000771" y="3457335"/>
            <a:ext cx="771247"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cs typeface="+mn-ea"/>
              <a:sym typeface="+mn-lt"/>
            </a:endParaRPr>
          </a:p>
        </p:txBody>
      </p:sp>
      <p:sp>
        <p:nvSpPr>
          <p:cNvPr id="96" name="statistics-on-laptop_82095"/>
          <p:cNvSpPr>
            <a:spLocks noChangeAspect="1"/>
          </p:cNvSpPr>
          <p:nvPr/>
        </p:nvSpPr>
        <p:spPr bwMode="auto">
          <a:xfrm>
            <a:off x="915143" y="463669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cs typeface="+mn-ea"/>
              <a:sym typeface="+mn-lt"/>
            </a:endParaRPr>
          </a:p>
        </p:txBody>
      </p:sp>
      <p:grpSp>
        <p:nvGrpSpPr>
          <p:cNvPr id="97" name="组合 96"/>
          <p:cNvGrpSpPr/>
          <p:nvPr/>
        </p:nvGrpSpPr>
        <p:grpSpPr>
          <a:xfrm>
            <a:off x="3853770" y="1836472"/>
            <a:ext cx="5807849" cy="790918"/>
            <a:chOff x="1818113" y="1879993"/>
            <a:chExt cx="5807849" cy="790918"/>
          </a:xfrm>
        </p:grpSpPr>
        <p:sp>
          <p:nvSpPr>
            <p:cNvPr id="98" name="矩形 97"/>
            <p:cNvSpPr/>
            <p:nvPr/>
          </p:nvSpPr>
          <p:spPr>
            <a:xfrm>
              <a:off x="1818114" y="2334216"/>
              <a:ext cx="5807848" cy="336695"/>
            </a:xfrm>
            <a:prstGeom prst="rect">
              <a:avLst/>
            </a:prstGeom>
          </p:spPr>
          <p:txBody>
            <a:bodyPr wrap="square">
              <a:spAutoFit/>
            </a:bodyPr>
            <a:lstStyle/>
            <a:p>
              <a:pPr defTabSz="913765">
                <a:lnSpc>
                  <a:spcPct val="150000"/>
                </a:lnSpc>
                <a:spcBef>
                  <a:spcPct val="0"/>
                </a:spcBef>
                <a:buNone/>
              </a:pPr>
              <a:endParaRPr lang="zh-CN" altLang="en-US" sz="1200" dirty="0">
                <a:solidFill>
                  <a:schemeClr val="bg1"/>
                </a:solidFill>
                <a:cs typeface="+mn-ea"/>
                <a:sym typeface="+mn-lt"/>
              </a:endParaRPr>
            </a:p>
          </p:txBody>
        </p:sp>
        <p:sp>
          <p:nvSpPr>
            <p:cNvPr id="99" name="矩形 98"/>
            <p:cNvSpPr/>
            <p:nvPr/>
          </p:nvSpPr>
          <p:spPr>
            <a:xfrm>
              <a:off x="1818113" y="1879993"/>
              <a:ext cx="2241974" cy="523220"/>
            </a:xfrm>
            <a:prstGeom prst="rect">
              <a:avLst/>
            </a:prstGeom>
          </p:spPr>
          <p:txBody>
            <a:bodyPr wrap="square">
              <a:spAutoFit/>
            </a:bodyPr>
            <a:lstStyle/>
            <a:p>
              <a:endParaRPr lang="zh-CN" altLang="en-US" sz="2800" b="1" dirty="0">
                <a:solidFill>
                  <a:srgbClr val="FFFFFF"/>
                </a:solidFill>
                <a:cs typeface="+mn-ea"/>
                <a:sym typeface="+mn-lt"/>
              </a:endParaRPr>
            </a:p>
          </p:txBody>
        </p:sp>
      </p:grpSp>
      <p:grpSp>
        <p:nvGrpSpPr>
          <p:cNvPr id="100" name="组合 99"/>
          <p:cNvGrpSpPr/>
          <p:nvPr/>
        </p:nvGrpSpPr>
        <p:grpSpPr>
          <a:xfrm>
            <a:off x="1826571" y="3369227"/>
            <a:ext cx="5617404" cy="2308324"/>
            <a:chOff x="1818112" y="1879994"/>
            <a:chExt cx="5617404" cy="2308324"/>
          </a:xfrm>
        </p:grpSpPr>
        <p:sp>
          <p:nvSpPr>
            <p:cNvPr id="101" name="矩形 100"/>
            <p:cNvSpPr/>
            <p:nvPr/>
          </p:nvSpPr>
          <p:spPr>
            <a:xfrm>
              <a:off x="1818113" y="2334216"/>
              <a:ext cx="5617403" cy="336695"/>
            </a:xfrm>
            <a:prstGeom prst="rect">
              <a:avLst/>
            </a:prstGeom>
          </p:spPr>
          <p:txBody>
            <a:bodyPr wrap="square">
              <a:spAutoFit/>
            </a:bodyPr>
            <a:lstStyle/>
            <a:p>
              <a:pPr>
                <a:lnSpc>
                  <a:spcPct val="150000"/>
                </a:lnSpc>
                <a:buNone/>
              </a:pPr>
              <a:r>
                <a:rPr lang="zh-CN" altLang="en-US" sz="1200" dirty="0">
                  <a:solidFill>
                    <a:schemeClr val="bg1"/>
                  </a:solidFill>
                  <a:cs typeface="+mn-ea"/>
                  <a:sym typeface="+mn-lt"/>
                </a:rPr>
                <a:t>。</a:t>
              </a:r>
              <a:endParaRPr lang="zh-CN" altLang="en-US" sz="1200" dirty="0">
                <a:solidFill>
                  <a:schemeClr val="bg1"/>
                </a:solidFill>
                <a:cs typeface="+mn-ea"/>
                <a:sym typeface="+mn-lt"/>
              </a:endParaRPr>
            </a:p>
          </p:txBody>
        </p:sp>
        <p:sp>
          <p:nvSpPr>
            <p:cNvPr id="102" name="矩形 101"/>
            <p:cNvSpPr/>
            <p:nvPr/>
          </p:nvSpPr>
          <p:spPr>
            <a:xfrm>
              <a:off x="1818112" y="1879994"/>
              <a:ext cx="5039282" cy="2308324"/>
            </a:xfrm>
            <a:prstGeom prst="rect">
              <a:avLst/>
            </a:prstGeom>
          </p:spPr>
          <p:txBody>
            <a:bodyPr wrap="square">
              <a:spAutoFit/>
            </a:bodyPr>
            <a:lstStyle/>
            <a:p>
              <a:r>
                <a:rPr lang="zh-CN" altLang="en-US" sz="1600" b="0" i="0" dirty="0">
                  <a:solidFill>
                    <a:schemeClr val="bg1"/>
                  </a:solidFill>
                  <a:effectLst/>
                  <a:latin typeface="Arial" panose="020B0604020202020204" pitchFamily="34" charset="0"/>
                </a:rPr>
                <a:t>数据结构</a:t>
              </a:r>
              <a:r>
                <a:rPr lang="en-US" altLang="zh-CN" sz="1600" b="0" i="0" dirty="0">
                  <a:solidFill>
                    <a:schemeClr val="bg1"/>
                  </a:solidFill>
                  <a:effectLst/>
                  <a:latin typeface="Arial" panose="020B0604020202020204" pitchFamily="34" charset="0"/>
                </a:rPr>
                <a:t>(data structure)</a:t>
              </a:r>
              <a:r>
                <a:rPr lang="zh-CN" altLang="en-US" sz="1600" b="0" i="0" dirty="0">
                  <a:solidFill>
                    <a:schemeClr val="bg1"/>
                  </a:solidFill>
                  <a:effectLst/>
                  <a:latin typeface="Arial" panose="020B0604020202020204" pitchFamily="34" charset="0"/>
                </a:rPr>
                <a:t>是带有结构特性的数据元素的集合，它研究的是数据的</a:t>
              </a:r>
              <a:r>
                <a:rPr lang="zh-CN" altLang="en-US" sz="1600" b="0" i="0" u="none" strike="noStrike" dirty="0">
                  <a:solidFill>
                    <a:schemeClr val="bg1"/>
                  </a:solidFill>
                  <a:effectLst/>
                  <a:latin typeface="Arial" panose="020B0604020202020204" pitchFamily="34" charset="0"/>
                  <a:hlinkClick r:id="rId1"/>
                </a:rPr>
                <a:t>逻辑结构</a:t>
              </a:r>
              <a:r>
                <a:rPr lang="zh-CN" altLang="en-US" sz="1600" b="0" i="0" dirty="0">
                  <a:solidFill>
                    <a:schemeClr val="bg1"/>
                  </a:solidFill>
                  <a:effectLst/>
                  <a:latin typeface="Arial" panose="020B0604020202020204" pitchFamily="34" charset="0"/>
                </a:rPr>
                <a:t>和数据的物理结构以及它们之间的相互关系，并对这种结构定义相适应的运算，设计出相应的算法，并确保经过这些运算以后所得到的新结构仍保持原来的结构类型。简而言之，数据结构是相互之间存在一种或多种特定关系的数据元素的集合，即带“结构”的数据元素的集合。“结构”就是指数据元素之间存在的关系，分为逻辑结构和存储结构。</a:t>
              </a:r>
              <a:endParaRPr lang="zh-CN" altLang="en-US" sz="1600" b="1" dirty="0">
                <a:solidFill>
                  <a:schemeClr val="bg1"/>
                </a:solidFill>
                <a:cs typeface="+mn-ea"/>
                <a:sym typeface="+mn-lt"/>
              </a:endParaRPr>
            </a:p>
          </p:txBody>
        </p:sp>
      </p:grpSp>
      <p:grpSp>
        <p:nvGrpSpPr>
          <p:cNvPr id="103" name="组合 102"/>
          <p:cNvGrpSpPr/>
          <p:nvPr/>
        </p:nvGrpSpPr>
        <p:grpSpPr>
          <a:xfrm>
            <a:off x="1818114" y="4605781"/>
            <a:ext cx="6357719" cy="892520"/>
            <a:chOff x="1818112" y="1778391"/>
            <a:chExt cx="6357718" cy="892520"/>
          </a:xfrm>
        </p:grpSpPr>
        <p:sp>
          <p:nvSpPr>
            <p:cNvPr id="104" name="矩形 103"/>
            <p:cNvSpPr/>
            <p:nvPr/>
          </p:nvSpPr>
          <p:spPr>
            <a:xfrm>
              <a:off x="1818115" y="2334216"/>
              <a:ext cx="6357715" cy="336695"/>
            </a:xfrm>
            <a:prstGeom prst="rect">
              <a:avLst/>
            </a:prstGeom>
          </p:spPr>
          <p:txBody>
            <a:bodyPr wrap="square">
              <a:spAutoFit/>
            </a:bodyPr>
            <a:lstStyle/>
            <a:p>
              <a:pPr>
                <a:lnSpc>
                  <a:spcPct val="150000"/>
                </a:lnSpc>
                <a:buNone/>
              </a:pPr>
              <a:endParaRPr lang="zh-CN" altLang="en-US" sz="1200" dirty="0">
                <a:solidFill>
                  <a:schemeClr val="bg1"/>
                </a:solidFill>
                <a:cs typeface="+mn-ea"/>
                <a:sym typeface="+mn-lt"/>
              </a:endParaRPr>
            </a:p>
          </p:txBody>
        </p:sp>
        <p:sp>
          <p:nvSpPr>
            <p:cNvPr id="105" name="矩形 104"/>
            <p:cNvSpPr/>
            <p:nvPr/>
          </p:nvSpPr>
          <p:spPr>
            <a:xfrm>
              <a:off x="1818112" y="1778391"/>
              <a:ext cx="3668288" cy="662554"/>
            </a:xfrm>
            <a:prstGeom prst="rect">
              <a:avLst/>
            </a:prstGeom>
          </p:spPr>
          <p:txBody>
            <a:bodyPr wrap="square">
              <a:spAutoFit/>
            </a:bodyPr>
            <a:lstStyle/>
            <a:p>
              <a:pPr>
                <a:lnSpc>
                  <a:spcPct val="150000"/>
                </a:lnSpc>
              </a:pPr>
              <a:endParaRPr lang="en-US" altLang="zh-CN" sz="2800" b="1" dirty="0">
                <a:solidFill>
                  <a:schemeClr val="bg1"/>
                </a:solidFill>
                <a:cs typeface="+mn-ea"/>
                <a:sym typeface="+mn-lt"/>
              </a:endParaRPr>
            </a:p>
          </p:txBody>
        </p:sp>
      </p:grpSp>
      <p:sp>
        <p:nvSpPr>
          <p:cNvPr id="114" name="TextBox 39"/>
          <p:cNvSpPr txBox="1"/>
          <p:nvPr/>
        </p:nvSpPr>
        <p:spPr>
          <a:xfrm>
            <a:off x="319380" y="344619"/>
            <a:ext cx="1826141" cy="584775"/>
          </a:xfrm>
          <a:prstGeom prst="rect">
            <a:avLst/>
          </a:prstGeom>
          <a:noFill/>
        </p:spPr>
        <p:txBody>
          <a:bodyPr wrap="none" rtlCol="0">
            <a:spAutoFit/>
          </a:bodyPr>
          <a:lstStyle/>
          <a:p>
            <a:r>
              <a:rPr lang="zh-CN" altLang="en-US" sz="3200" b="1" dirty="0">
                <a:solidFill>
                  <a:schemeClr val="bg1"/>
                </a:solidFill>
                <a:cs typeface="+mn-ea"/>
                <a:sym typeface="+mn-lt"/>
              </a:rPr>
              <a:t>数据结构</a:t>
            </a:r>
            <a:endParaRPr lang="zh-CN" altLang="en-US" sz="3200" b="1" dirty="0">
              <a:solidFill>
                <a:schemeClr val="bg1"/>
              </a:solidFill>
              <a:cs typeface="+mn-ea"/>
              <a:sym typeface="+mn-lt"/>
            </a:endParaRPr>
          </a:p>
        </p:txBody>
      </p:sp>
      <p:sp>
        <p:nvSpPr>
          <p:cNvPr id="2" name="文本框 1"/>
          <p:cNvSpPr txBox="1"/>
          <p:nvPr/>
        </p:nvSpPr>
        <p:spPr>
          <a:xfrm>
            <a:off x="2438400" y="929394"/>
            <a:ext cx="4784436" cy="423608"/>
          </a:xfrm>
          <a:prstGeom prst="rect">
            <a:avLst/>
          </a:prstGeom>
          <a:noFill/>
        </p:spPr>
        <p:txBody>
          <a:bodyPr wrap="square" rtlCol="0">
            <a:spAutoFit/>
          </a:bodyPr>
          <a:lstStyle/>
          <a:p>
            <a:endParaRPr lang="zh-CN" altLang="en-US" dirty="0"/>
          </a:p>
        </p:txBody>
      </p:sp>
      <p:sp>
        <p:nvSpPr>
          <p:cNvPr id="3" name="文本框 2"/>
          <p:cNvSpPr txBox="1"/>
          <p:nvPr/>
        </p:nvSpPr>
        <p:spPr>
          <a:xfrm>
            <a:off x="2232215" y="788762"/>
            <a:ext cx="5729530" cy="646331"/>
          </a:xfrm>
          <a:prstGeom prst="rect">
            <a:avLst/>
          </a:prstGeom>
          <a:noFill/>
        </p:spPr>
        <p:txBody>
          <a:bodyPr wrap="square" rtlCol="0">
            <a:spAutoFit/>
          </a:bodyPr>
          <a:lstStyle/>
          <a:p>
            <a:r>
              <a:rPr lang="en-US" altLang="zh-CN" dirty="0">
                <a:solidFill>
                  <a:schemeClr val="accent1">
                    <a:lumMod val="40000"/>
                    <a:lumOff val="60000"/>
                  </a:schemeClr>
                </a:solidFill>
              </a:rPr>
              <a:t>https://baike.baidu.com/item/%E6%95%B0%E6%8D%AE%E7%BB%93%E6%9E%84/1450?fr=aladdin</a:t>
            </a:r>
            <a:endParaRPr lang="zh-CN" altLang="en-US" dirty="0">
              <a:solidFill>
                <a:schemeClr val="accent1">
                  <a:lumMod val="40000"/>
                  <a:lumOff val="60000"/>
                </a:schemeClr>
              </a:solidFill>
            </a:endParaRPr>
          </a:p>
        </p:txBody>
      </p:sp>
      <p:sp>
        <p:nvSpPr>
          <p:cNvPr id="31" name="矩形 93"/>
          <p:cNvSpPr/>
          <p:nvPr/>
        </p:nvSpPr>
        <p:spPr>
          <a:xfrm>
            <a:off x="6874307" y="2184754"/>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33" name="矩形 32"/>
          <p:cNvSpPr/>
          <p:nvPr/>
        </p:nvSpPr>
        <p:spPr>
          <a:xfrm>
            <a:off x="8167717" y="4437850"/>
            <a:ext cx="3854461" cy="2120902"/>
          </a:xfrm>
          <a:prstGeom prst="rect">
            <a:avLst/>
          </a:prstGeom>
        </p:spPr>
        <p:txBody>
          <a:bodyPr wrap="square">
            <a:spAutoFit/>
          </a:bodyPr>
          <a:lstStyle/>
          <a:p>
            <a:pPr lvl="0">
              <a:lnSpc>
                <a:spcPct val="150000"/>
              </a:lnSpc>
              <a:defRPr/>
            </a:pPr>
            <a:r>
              <a:rPr lang="zh-CN" altLang="en-US" dirty="0">
                <a:solidFill>
                  <a:schemeClr val="bg2"/>
                </a:solidFill>
              </a:rPr>
              <a:t>数据的逻辑结构和物理结构是数据结构的两个密切相关的方面，同一逻辑结构可以对应不同的存储结构。算法的设计取决于数据的逻辑结构，而算法的实现依赖于指定的</a:t>
            </a:r>
            <a:r>
              <a:rPr lang="zh-CN" altLang="en-US" dirty="0">
                <a:solidFill>
                  <a:schemeClr val="bg2"/>
                </a:solidFill>
                <a:hlinkClick r:id="rId2"/>
              </a:rPr>
              <a:t>存储结构</a:t>
            </a:r>
            <a:r>
              <a:rPr lang="zh-CN" altLang="en-US" dirty="0">
                <a:solidFill>
                  <a:schemeClr val="bg2"/>
                </a:solidFill>
              </a:rPr>
              <a:t>。</a:t>
            </a:r>
            <a:endParaRPr kumimoji="0" lang="zh-CN" altLang="en-US" sz="1600" b="0" i="0" u="none" strike="noStrike" kern="1200" cap="none" spc="0" normalizeH="0" baseline="0" noProof="0" dirty="0">
              <a:ln>
                <a:noFill/>
              </a:ln>
              <a:solidFill>
                <a:schemeClr val="bg2"/>
              </a:solidFill>
              <a:effectLst/>
              <a:uLnTx/>
              <a:uFillTx/>
              <a:cs typeface="+mn-ea"/>
              <a:sym typeface="+mn-lt"/>
            </a:endParaRPr>
          </a:p>
        </p:txBody>
      </p:sp>
      <p:sp>
        <p:nvSpPr>
          <p:cNvPr id="34" name="菱形 33"/>
          <p:cNvSpPr/>
          <p:nvPr/>
        </p:nvSpPr>
        <p:spPr>
          <a:xfrm>
            <a:off x="7110136" y="2699654"/>
            <a:ext cx="368007"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菱形 34"/>
          <p:cNvSpPr/>
          <p:nvPr/>
        </p:nvSpPr>
        <p:spPr>
          <a:xfrm>
            <a:off x="7165022" y="4224071"/>
            <a:ext cx="368007"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wipe(left)">
                                      <p:cBhvr>
                                        <p:cTn id="18" dur="500"/>
                                        <p:tgtEl>
                                          <p:spTgt spid="97"/>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fltVal val="0"/>
                                          </p:val>
                                        </p:tav>
                                        <p:tav tm="100000">
                                          <p:val>
                                            <p:strVal val="#ppt_w"/>
                                          </p:val>
                                        </p:tav>
                                      </p:tavLst>
                                    </p:anim>
                                    <p:anim calcmode="lin" valueType="num">
                                      <p:cBhvr>
                                        <p:cTn id="28" dur="500" fill="hold"/>
                                        <p:tgtEl>
                                          <p:spTgt spid="95"/>
                                        </p:tgtEl>
                                        <p:attrNameLst>
                                          <p:attrName>ppt_h</p:attrName>
                                        </p:attrNameLst>
                                      </p:cBhvr>
                                      <p:tavLst>
                                        <p:tav tm="0">
                                          <p:val>
                                            <p:fltVal val="0"/>
                                          </p:val>
                                        </p:tav>
                                        <p:tav tm="100000">
                                          <p:val>
                                            <p:strVal val="#ppt_h"/>
                                          </p:val>
                                        </p:tav>
                                      </p:tavLst>
                                    </p:anim>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wipe(left)">
                                      <p:cBhvr>
                                        <p:cTn id="43" dur="500"/>
                                        <p:tgtEl>
                                          <p:spTgt spid="103"/>
                                        </p:tgtEl>
                                      </p:cBhvr>
                                    </p:animEffect>
                                  </p:childTnLst>
                                </p:cTn>
                              </p:par>
                            </p:childTnLst>
                          </p:cTn>
                        </p:par>
                        <p:par>
                          <p:cTn id="44" fill="hold">
                            <p:stCondLst>
                              <p:cond delay="4000"/>
                            </p:stCondLst>
                            <p:childTnLst>
                              <p:par>
                                <p:cTn id="45" presetID="53" presetClass="entr" presetSubtype="52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p:cTn id="47" dur="500" fill="hold"/>
                                        <p:tgtEl>
                                          <p:spTgt spid="31"/>
                                        </p:tgtEl>
                                        <p:attrNameLst>
                                          <p:attrName>ppt_w</p:attrName>
                                        </p:attrNameLst>
                                      </p:cBhvr>
                                      <p:tavLst>
                                        <p:tav tm="0">
                                          <p:val>
                                            <p:fltVal val="0"/>
                                          </p:val>
                                        </p:tav>
                                        <p:tav tm="100000">
                                          <p:val>
                                            <p:strVal val="#ppt_w"/>
                                          </p:val>
                                        </p:tav>
                                      </p:tavLst>
                                    </p:anim>
                                    <p:anim calcmode="lin" valueType="num">
                                      <p:cBhvr>
                                        <p:cTn id="48" dur="500" fill="hold"/>
                                        <p:tgtEl>
                                          <p:spTgt spid="31"/>
                                        </p:tgtEl>
                                        <p:attrNameLst>
                                          <p:attrName>ppt_h</p:attrName>
                                        </p:attrNameLst>
                                      </p:cBhvr>
                                      <p:tavLst>
                                        <p:tav tm="0">
                                          <p:val>
                                            <p:fltVal val="0"/>
                                          </p:val>
                                        </p:tav>
                                        <p:tav tm="100000">
                                          <p:val>
                                            <p:strVal val="#ppt_h"/>
                                          </p:val>
                                        </p:tav>
                                      </p:tavLst>
                                    </p:anim>
                                    <p:animEffect transition="in" filter="fade">
                                      <p:cBhvr>
                                        <p:cTn id="49" dur="500"/>
                                        <p:tgtEl>
                                          <p:spTgt spid="31"/>
                                        </p:tgtEl>
                                      </p:cBhvr>
                                    </p:animEffect>
                                    <p:anim calcmode="lin" valueType="num">
                                      <p:cBhvr>
                                        <p:cTn id="50" dur="500" fill="hold"/>
                                        <p:tgtEl>
                                          <p:spTgt spid="31"/>
                                        </p:tgtEl>
                                        <p:attrNameLst>
                                          <p:attrName>ppt_x</p:attrName>
                                        </p:attrNameLst>
                                      </p:cBhvr>
                                      <p:tavLst>
                                        <p:tav tm="0">
                                          <p:val>
                                            <p:fltVal val="0.5"/>
                                          </p:val>
                                        </p:tav>
                                        <p:tav tm="100000">
                                          <p:val>
                                            <p:strVal val="#ppt_x"/>
                                          </p:val>
                                        </p:tav>
                                      </p:tavLst>
                                    </p:anim>
                                    <p:anim calcmode="lin" valueType="num">
                                      <p:cBhvr>
                                        <p:cTn id="51" dur="500" fill="hold"/>
                                        <p:tgtEl>
                                          <p:spTgt spid="31"/>
                                        </p:tgtEl>
                                        <p:attrNameLst>
                                          <p:attrName>ppt_y</p:attrName>
                                        </p:attrNameLst>
                                      </p:cBhvr>
                                      <p:tavLst>
                                        <p:tav tm="0">
                                          <p:val>
                                            <p:fltVal val="0.5"/>
                                          </p:val>
                                        </p:tav>
                                        <p:tav tm="100000">
                                          <p:val>
                                            <p:strVal val="#ppt_y"/>
                                          </p:val>
                                        </p:tav>
                                      </p:tavLst>
                                    </p:anim>
                                  </p:childTnLst>
                                </p:cTn>
                              </p:par>
                            </p:childTnLst>
                          </p:cTn>
                        </p:par>
                        <p:par>
                          <p:cTn id="52" fill="hold">
                            <p:stCondLst>
                              <p:cond delay="4500"/>
                            </p:stCondLst>
                            <p:childTnLst>
                              <p:par>
                                <p:cTn id="53" presetID="49" presetClass="entr" presetSubtype="0" decel="10000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 calcmode="lin" valueType="num">
                                      <p:cBhvr>
                                        <p:cTn id="57" dur="500" fill="hold"/>
                                        <p:tgtEl>
                                          <p:spTgt spid="34"/>
                                        </p:tgtEl>
                                        <p:attrNameLst>
                                          <p:attrName>style.rotation</p:attrName>
                                        </p:attrNameLst>
                                      </p:cBhvr>
                                      <p:tavLst>
                                        <p:tav tm="0">
                                          <p:val>
                                            <p:fltVal val="360"/>
                                          </p:val>
                                        </p:tav>
                                        <p:tav tm="100000">
                                          <p:val>
                                            <p:fltVal val="0"/>
                                          </p:val>
                                        </p:tav>
                                      </p:tavLst>
                                    </p:anim>
                                    <p:animEffect transition="in" filter="fade">
                                      <p:cBhvr>
                                        <p:cTn id="58" dur="500"/>
                                        <p:tgtEl>
                                          <p:spTgt spid="34"/>
                                        </p:tgtEl>
                                      </p:cBhvr>
                                    </p:animEffect>
                                  </p:childTnLst>
                                </p:cTn>
                              </p:par>
                            </p:childTnLst>
                          </p:cTn>
                        </p:par>
                        <p:par>
                          <p:cTn id="59" fill="hold">
                            <p:stCondLst>
                              <p:cond delay="5000"/>
                            </p:stCondLst>
                            <p:childTnLst>
                              <p:par>
                                <p:cTn id="60" presetID="49" presetClass="entr" presetSubtype="0" decel="100000"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p:cTn id="62" dur="500" fill="hold"/>
                                        <p:tgtEl>
                                          <p:spTgt spid="35"/>
                                        </p:tgtEl>
                                        <p:attrNameLst>
                                          <p:attrName>ppt_w</p:attrName>
                                        </p:attrNameLst>
                                      </p:cBhvr>
                                      <p:tavLst>
                                        <p:tav tm="0">
                                          <p:val>
                                            <p:fltVal val="0"/>
                                          </p:val>
                                        </p:tav>
                                        <p:tav tm="100000">
                                          <p:val>
                                            <p:strVal val="#ppt_w"/>
                                          </p:val>
                                        </p:tav>
                                      </p:tavLst>
                                    </p:anim>
                                    <p:anim calcmode="lin" valueType="num">
                                      <p:cBhvr>
                                        <p:cTn id="63" dur="500" fill="hold"/>
                                        <p:tgtEl>
                                          <p:spTgt spid="35"/>
                                        </p:tgtEl>
                                        <p:attrNameLst>
                                          <p:attrName>ppt_h</p:attrName>
                                        </p:attrNameLst>
                                      </p:cBhvr>
                                      <p:tavLst>
                                        <p:tav tm="0">
                                          <p:val>
                                            <p:fltVal val="0"/>
                                          </p:val>
                                        </p:tav>
                                        <p:tav tm="100000">
                                          <p:val>
                                            <p:strVal val="#ppt_h"/>
                                          </p:val>
                                        </p:tav>
                                      </p:tavLst>
                                    </p:anim>
                                    <p:anim calcmode="lin" valueType="num">
                                      <p:cBhvr>
                                        <p:cTn id="64" dur="500" fill="hold"/>
                                        <p:tgtEl>
                                          <p:spTgt spid="35"/>
                                        </p:tgtEl>
                                        <p:attrNameLst>
                                          <p:attrName>style.rotation</p:attrName>
                                        </p:attrNameLst>
                                      </p:cBhvr>
                                      <p:tavLst>
                                        <p:tav tm="0">
                                          <p:val>
                                            <p:fltVal val="360"/>
                                          </p:val>
                                        </p:tav>
                                        <p:tav tm="100000">
                                          <p:val>
                                            <p:fltVal val="0"/>
                                          </p:val>
                                        </p:tav>
                                      </p:tavLst>
                                    </p:anim>
                                    <p:animEffect transition="in" filter="fade">
                                      <p:cBhvr>
                                        <p:cTn id="65" dur="500"/>
                                        <p:tgtEl>
                                          <p:spTgt spid="35"/>
                                        </p:tgtEl>
                                      </p:cBhvr>
                                    </p:animEffect>
                                  </p:childTnLst>
                                </p:cTn>
                              </p:par>
                            </p:childTnLst>
                          </p:cTn>
                        </p:par>
                        <p:par>
                          <p:cTn id="66" fill="hold">
                            <p:stCondLst>
                              <p:cond delay="5500"/>
                            </p:stCondLst>
                            <p:childTnLst>
                              <p:par>
                                <p:cTn id="67" presetID="8" presetClass="emph" presetSubtype="0" fill="hold" grpId="1" nodeType="afterEffect">
                                  <p:stCondLst>
                                    <p:cond delay="0"/>
                                  </p:stCondLst>
                                  <p:childTnLst>
                                    <p:animRot by="21600000">
                                      <p:cBhvr>
                                        <p:cTn id="68" dur="2000" fill="hold"/>
                                        <p:tgtEl>
                                          <p:spTgt spid="34"/>
                                        </p:tgtEl>
                                        <p:attrNameLst>
                                          <p:attrName>r</p:attrName>
                                        </p:attrNameLst>
                                      </p:cBhvr>
                                    </p:animRot>
                                  </p:childTnLst>
                                </p:cTn>
                              </p:par>
                            </p:childTnLst>
                          </p:cTn>
                        </p:par>
                        <p:par>
                          <p:cTn id="69" fill="hold">
                            <p:stCondLst>
                              <p:cond delay="7500"/>
                            </p:stCondLst>
                            <p:childTnLst>
                              <p:par>
                                <p:cTn id="70" presetID="8" presetClass="emph" presetSubtype="0" fill="hold" grpId="1" nodeType="afterEffect">
                                  <p:stCondLst>
                                    <p:cond delay="0"/>
                                  </p:stCondLst>
                                  <p:childTnLst>
                                    <p:animRot by="21600000">
                                      <p:cBhvr>
                                        <p:cTn id="71" dur="2000" fill="hold"/>
                                        <p:tgtEl>
                                          <p:spTgt spid="35"/>
                                        </p:tgtEl>
                                        <p:attrNameLst>
                                          <p:attrName>r</p:attrName>
                                        </p:attrNameLst>
                                      </p:cBhvr>
                                    </p:animRot>
                                  </p:childTnLst>
                                </p:cTn>
                              </p:par>
                            </p:childTnLst>
                          </p:cTn>
                        </p:par>
                        <p:par>
                          <p:cTn id="72" fill="hold">
                            <p:stCondLst>
                              <p:cond delay="950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33"/>
                                        </p:tgtEl>
                                        <p:attrNameLst>
                                          <p:attrName>style.visibility</p:attrName>
                                        </p:attrNameLst>
                                      </p:cBhvr>
                                      <p:to>
                                        <p:strVal val="visible"/>
                                      </p:to>
                                    </p:set>
                                    <p:anim calcmode="lin" valueType="num">
                                      <p:cBhvr>
                                        <p:cTn id="75"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33"/>
                                        </p:tgtEl>
                                        <p:attrNameLst>
                                          <p:attrName>ppt_y</p:attrName>
                                        </p:attrNameLst>
                                      </p:cBhvr>
                                      <p:tavLst>
                                        <p:tav tm="0">
                                          <p:val>
                                            <p:strVal val="#ppt_y"/>
                                          </p:val>
                                        </p:tav>
                                        <p:tav tm="100000">
                                          <p:val>
                                            <p:strVal val="#ppt_y"/>
                                          </p:val>
                                        </p:tav>
                                      </p:tavLst>
                                    </p:anim>
                                    <p:anim calcmode="lin" valueType="num">
                                      <p:cBhvr>
                                        <p:cTn id="77"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31" grpId="0" animBg="1"/>
      <p:bldP spid="33" grpId="0"/>
      <p:bldP spid="34" grpId="0" animBg="1"/>
      <p:bldP spid="34" grpId="1" animBg="1"/>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err="1">
                <a:solidFill>
                  <a:schemeClr val="bg1"/>
                </a:solidFill>
                <a:cs typeface="+mn-ea"/>
                <a:sym typeface="+mn-lt"/>
              </a:rPr>
              <a:t>ma'p</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0" y="325567"/>
            <a:ext cx="6096000" cy="3322797"/>
          </a:xfrm>
          <a:prstGeom prst="rect">
            <a:avLst/>
          </a:prstGeom>
        </p:spPr>
      </p:pic>
      <p:pic>
        <p:nvPicPr>
          <p:cNvPr id="6" name="图片 5"/>
          <p:cNvPicPr>
            <a:picLocks noChangeAspect="1"/>
          </p:cNvPicPr>
          <p:nvPr/>
        </p:nvPicPr>
        <p:blipFill>
          <a:blip r:embed="rId2"/>
          <a:stretch>
            <a:fillRect/>
          </a:stretch>
        </p:blipFill>
        <p:spPr>
          <a:xfrm>
            <a:off x="6096000" y="0"/>
            <a:ext cx="5871943" cy="3648364"/>
          </a:xfrm>
          <a:prstGeom prst="rect">
            <a:avLst/>
          </a:prstGeom>
        </p:spPr>
      </p:pic>
      <p:pic>
        <p:nvPicPr>
          <p:cNvPr id="10" name="图片 9"/>
          <p:cNvPicPr>
            <a:picLocks noChangeAspect="1"/>
          </p:cNvPicPr>
          <p:nvPr/>
        </p:nvPicPr>
        <p:blipFill>
          <a:blip r:embed="rId3"/>
          <a:stretch>
            <a:fillRect/>
          </a:stretch>
        </p:blipFill>
        <p:spPr>
          <a:xfrm>
            <a:off x="6296074" y="2750706"/>
            <a:ext cx="5761212" cy="3977985"/>
          </a:xfrm>
          <a:prstGeom prst="rect">
            <a:avLst/>
          </a:prstGeom>
        </p:spPr>
      </p:pic>
      <p:pic>
        <p:nvPicPr>
          <p:cNvPr id="12" name="图片 11"/>
          <p:cNvPicPr>
            <a:picLocks noChangeAspect="1"/>
          </p:cNvPicPr>
          <p:nvPr/>
        </p:nvPicPr>
        <p:blipFill>
          <a:blip r:embed="rId4"/>
          <a:stretch>
            <a:fillRect/>
          </a:stretch>
        </p:blipFill>
        <p:spPr>
          <a:xfrm>
            <a:off x="0" y="3688048"/>
            <a:ext cx="6713802" cy="30406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endParaRPr lang="zh-CN" altLang="en-US" sz="3200" b="1" dirty="0">
              <a:solidFill>
                <a:schemeClr val="bg1"/>
              </a:solidFill>
              <a:cs typeface="+mn-ea"/>
              <a:sym typeface="+mn-lt"/>
            </a:endParaRPr>
          </a:p>
        </p:txBody>
      </p:sp>
      <p:pic>
        <p:nvPicPr>
          <p:cNvPr id="9" name="图片 8"/>
          <p:cNvPicPr>
            <a:picLocks noChangeAspect="1"/>
          </p:cNvPicPr>
          <p:nvPr/>
        </p:nvPicPr>
        <p:blipFill>
          <a:blip r:embed="rId1"/>
          <a:stretch>
            <a:fillRect/>
          </a:stretch>
        </p:blipFill>
        <p:spPr>
          <a:xfrm>
            <a:off x="2412663" y="601790"/>
            <a:ext cx="7773074" cy="56392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endParaRPr lang="zh-CN" altLang="en-US" sz="3200" b="1" dirty="0">
              <a:solidFill>
                <a:schemeClr val="bg1"/>
              </a:solidFill>
              <a:cs typeface="+mn-ea"/>
              <a:sym typeface="+mn-lt"/>
            </a:endParaRPr>
          </a:p>
        </p:txBody>
      </p:sp>
      <p:pic>
        <p:nvPicPr>
          <p:cNvPr id="11" name="图片 10"/>
          <p:cNvPicPr>
            <a:picLocks noChangeAspect="1"/>
          </p:cNvPicPr>
          <p:nvPr/>
        </p:nvPicPr>
        <p:blipFill>
          <a:blip r:embed="rId1"/>
          <a:stretch>
            <a:fillRect/>
          </a:stretch>
        </p:blipFill>
        <p:spPr>
          <a:xfrm>
            <a:off x="2566692" y="1355836"/>
            <a:ext cx="7582557" cy="5319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r>
              <a:rPr lang="zh-CN" altLang="en-US" sz="3200" b="1" dirty="0">
                <a:solidFill>
                  <a:schemeClr val="bg1"/>
                </a:solidFill>
                <a:cs typeface="+mn-ea"/>
                <a:sym typeface="+mn-lt"/>
              </a:rPr>
              <a:t>算法</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2772280" y="1357701"/>
            <a:ext cx="6904318" cy="36807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r>
              <a:rPr lang="zh-CN" altLang="en-US" sz="3200" b="1" dirty="0">
                <a:solidFill>
                  <a:schemeClr val="bg1"/>
                </a:solidFill>
                <a:cs typeface="+mn-ea"/>
                <a:sym typeface="+mn-lt"/>
              </a:rPr>
              <a:t>算法</a:t>
            </a:r>
            <a:endParaRPr lang="zh-CN" altLang="en-US" sz="3200" b="1" dirty="0">
              <a:solidFill>
                <a:schemeClr val="bg1"/>
              </a:solidFill>
              <a:cs typeface="+mn-ea"/>
              <a:sym typeface="+mn-lt"/>
            </a:endParaRPr>
          </a:p>
        </p:txBody>
      </p:sp>
      <p:pic>
        <p:nvPicPr>
          <p:cNvPr id="5" name="图片 4"/>
          <p:cNvPicPr>
            <a:picLocks noChangeAspect="1"/>
          </p:cNvPicPr>
          <p:nvPr/>
        </p:nvPicPr>
        <p:blipFill>
          <a:blip r:embed="rId1"/>
          <a:stretch>
            <a:fillRect/>
          </a:stretch>
        </p:blipFill>
        <p:spPr>
          <a:xfrm>
            <a:off x="2945286" y="1348559"/>
            <a:ext cx="7163421" cy="41608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r>
              <a:rPr lang="zh-CN" altLang="en-US" sz="3200" b="1" dirty="0">
                <a:solidFill>
                  <a:schemeClr val="bg1"/>
                </a:solidFill>
                <a:cs typeface="+mn-ea"/>
                <a:sym typeface="+mn-lt"/>
              </a:rPr>
              <a:t>算法</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307957" y="910342"/>
            <a:ext cx="7087214" cy="4183743"/>
          </a:xfrm>
          <a:prstGeom prst="rect">
            <a:avLst/>
          </a:prstGeom>
        </p:spPr>
      </p:pic>
      <p:pic>
        <p:nvPicPr>
          <p:cNvPr id="6" name="图片 5"/>
          <p:cNvPicPr>
            <a:picLocks noChangeAspect="1"/>
          </p:cNvPicPr>
          <p:nvPr/>
        </p:nvPicPr>
        <p:blipFill>
          <a:blip r:embed="rId2"/>
          <a:stretch>
            <a:fillRect/>
          </a:stretch>
        </p:blipFill>
        <p:spPr>
          <a:xfrm>
            <a:off x="5041364" y="2789777"/>
            <a:ext cx="7041490" cy="3551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STL</a:t>
            </a:r>
            <a:r>
              <a:rPr lang="zh-CN" altLang="en-US" sz="3200" b="1" dirty="0">
                <a:solidFill>
                  <a:schemeClr val="bg1"/>
                </a:solidFill>
                <a:cs typeface="+mn-ea"/>
                <a:sym typeface="+mn-lt"/>
              </a:rPr>
              <a:t>算法</a:t>
            </a:r>
            <a:endParaRPr lang="zh-CN" altLang="en-US" sz="3200" b="1" dirty="0">
              <a:solidFill>
                <a:schemeClr val="bg1"/>
              </a:solidFill>
              <a:cs typeface="+mn-ea"/>
              <a:sym typeface="+mn-lt"/>
            </a:endParaRPr>
          </a:p>
        </p:txBody>
      </p:sp>
      <p:pic>
        <p:nvPicPr>
          <p:cNvPr id="6" name="图片 5"/>
          <p:cNvPicPr>
            <a:picLocks noChangeAspect="1"/>
          </p:cNvPicPr>
          <p:nvPr/>
        </p:nvPicPr>
        <p:blipFill>
          <a:blip r:embed="rId1"/>
          <a:stretch>
            <a:fillRect/>
          </a:stretch>
        </p:blipFill>
        <p:spPr>
          <a:xfrm>
            <a:off x="2926237" y="1995132"/>
            <a:ext cx="7041490" cy="3551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aight Connector 10"/>
          <p:cNvSpPr/>
          <p:nvPr/>
        </p:nvSpPr>
        <p:spPr>
          <a:xfrm>
            <a:off x="2971196" y="1937072"/>
            <a:ext cx="7637560" cy="0"/>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17" name="Teardrop 1"/>
          <p:cNvSpPr/>
          <p:nvPr/>
        </p:nvSpPr>
        <p:spPr>
          <a:xfrm rot="2714409">
            <a:off x="1867205" y="1474841"/>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18" name="Content Placeholder 2"/>
          <p:cNvSpPr txBox="1"/>
          <p:nvPr/>
        </p:nvSpPr>
        <p:spPr>
          <a:xfrm>
            <a:off x="3184665" y="1113159"/>
            <a:ext cx="8457088" cy="1629460"/>
          </a:xfrm>
          <a:prstGeom prst="rect">
            <a:avLst/>
          </a:prstGeom>
        </p:spPr>
        <p:txBody>
          <a:bodyPr vert="horz" lIns="91401" tIns="45700" rIns="91401" bIns="4570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lvl="0" algn="l">
              <a:lnSpc>
                <a:spcPct val="150000"/>
              </a:lnSpc>
              <a:buClr>
                <a:srgbClr val="5B9BD5">
                  <a:lumMod val="75000"/>
                </a:srgbClr>
              </a:buClr>
              <a:defRPr/>
            </a:pPr>
            <a:r>
              <a:rPr lang="zh-CN" altLang="en-US" dirty="0">
                <a:solidFill>
                  <a:srgbClr val="FF0000"/>
                </a:solidFill>
              </a:rPr>
              <a:t>是 </a:t>
            </a:r>
            <a:r>
              <a:rPr lang="en-US" altLang="zh-CN" dirty="0">
                <a:solidFill>
                  <a:srgbClr val="FF0000"/>
                </a:solidFill>
              </a:rPr>
              <a:t>STL </a:t>
            </a:r>
            <a:r>
              <a:rPr lang="zh-CN" altLang="en-US" dirty="0">
                <a:solidFill>
                  <a:srgbClr val="FF0000"/>
                </a:solidFill>
              </a:rPr>
              <a:t>提供的 </a:t>
            </a:r>
            <a:r>
              <a:rPr lang="zh-CN" altLang="en-US" b="1" dirty="0">
                <a:solidFill>
                  <a:srgbClr val="FF0000"/>
                </a:solidFill>
              </a:rPr>
              <a:t>内存连续的</a:t>
            </a:r>
            <a:r>
              <a:rPr lang="zh-CN" altLang="en-US" dirty="0">
                <a:solidFill>
                  <a:srgbClr val="FF0000"/>
                </a:solidFill>
              </a:rPr>
              <a:t> 、 </a:t>
            </a:r>
            <a:r>
              <a:rPr lang="zh-CN" altLang="en-US" b="1" dirty="0">
                <a:solidFill>
                  <a:srgbClr val="FF0000"/>
                </a:solidFill>
              </a:rPr>
              <a:t>可变长度</a:t>
            </a:r>
            <a:r>
              <a:rPr lang="zh-CN" altLang="en-US" dirty="0">
                <a:solidFill>
                  <a:srgbClr val="FF0000"/>
                </a:solidFill>
              </a:rPr>
              <a:t> 的数组（亦称列表）数据结构。能够提供线性复杂度的插入和删除，以及常数复杂度的随机访问。</a:t>
            </a:r>
            <a:endParaRPr kumimoji="0" lang="zh-CN" altLang="en-US" sz="1400" b="0" i="0" u="none" strike="noStrike" kern="1200" cap="none" spc="0" normalizeH="0" baseline="0" noProof="0" dirty="0">
              <a:ln>
                <a:noFill/>
              </a:ln>
              <a:solidFill>
                <a:srgbClr val="FF0000"/>
              </a:solidFill>
              <a:effectLst/>
              <a:uLnTx/>
              <a:uFillTx/>
              <a:cs typeface="+mn-ea"/>
              <a:sym typeface="+mn-lt"/>
            </a:endParaRPr>
          </a:p>
        </p:txBody>
      </p:sp>
      <p:sp>
        <p:nvSpPr>
          <p:cNvPr id="20" name="Straight Connector 48"/>
          <p:cNvSpPr/>
          <p:nvPr/>
        </p:nvSpPr>
        <p:spPr>
          <a:xfrm flipV="1">
            <a:off x="3617901" y="2687869"/>
            <a:ext cx="7384555" cy="0"/>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22" name="Straight Connector 58"/>
          <p:cNvSpPr/>
          <p:nvPr/>
        </p:nvSpPr>
        <p:spPr>
          <a:xfrm>
            <a:off x="2971199" y="3436870"/>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24" name="Straight Connector 68"/>
          <p:cNvSpPr/>
          <p:nvPr/>
        </p:nvSpPr>
        <p:spPr>
          <a:xfrm>
            <a:off x="3581260" y="4186597"/>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25" name="Freeform 69"/>
          <p:cNvSpPr/>
          <p:nvPr/>
        </p:nvSpPr>
        <p:spPr>
          <a:xfrm>
            <a:off x="4439717" y="4133285"/>
            <a:ext cx="4999435" cy="358677"/>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83" tIns="38083" rIns="38083" bIns="38083" numCol="1" spcCol="1270" anchor="b" anchorCtr="0">
            <a:noAutofit/>
          </a:bodyPr>
          <a:lstStyle/>
          <a:p>
            <a:pPr marL="0" marR="0" lvl="0" indent="0" algn="l" defTabSz="888365" rtl="0" eaLnBrk="1" fontAlgn="auto" latinLnBrk="0" hangingPunct="1">
              <a:lnSpc>
                <a:spcPct val="90000"/>
              </a:lnSpc>
              <a:spcBef>
                <a:spcPct val="0"/>
              </a:spcBef>
              <a:spcAft>
                <a:spcPct val="35000"/>
              </a:spcAft>
              <a:buClrTx/>
              <a:buSzTx/>
              <a:buFontTx/>
              <a:buNone/>
              <a:defRPr/>
            </a:pPr>
            <a:endParaRPr kumimoji="0" lang="id-ID" sz="200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27" name="Teardrop 56"/>
          <p:cNvSpPr/>
          <p:nvPr/>
        </p:nvSpPr>
        <p:spPr>
          <a:xfrm rot="2714409">
            <a:off x="1867205" y="2979566"/>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28" name="Teardrop 66"/>
          <p:cNvSpPr/>
          <p:nvPr/>
        </p:nvSpPr>
        <p:spPr>
          <a:xfrm rot="2714409">
            <a:off x="2513890" y="3733483"/>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29" name="Teardrop 46"/>
          <p:cNvSpPr/>
          <p:nvPr/>
        </p:nvSpPr>
        <p:spPr>
          <a:xfrm rot="2714409">
            <a:off x="2513890" y="2228757"/>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30" name="Freeform 116"/>
          <p:cNvSpPr/>
          <p:nvPr/>
        </p:nvSpPr>
        <p:spPr bwMode="auto">
          <a:xfrm>
            <a:off x="2163587" y="1740179"/>
            <a:ext cx="352487" cy="393791"/>
          </a:xfrm>
          <a:custGeom>
            <a:avLst/>
            <a:gdLst>
              <a:gd name="T0" fmla="*/ 180 w 222"/>
              <a:gd name="T1" fmla="*/ 0 h 248"/>
              <a:gd name="T2" fmla="*/ 196 w 222"/>
              <a:gd name="T3" fmla="*/ 2 h 248"/>
              <a:gd name="T4" fmla="*/ 209 w 222"/>
              <a:gd name="T5" fmla="*/ 11 h 248"/>
              <a:gd name="T6" fmla="*/ 218 w 222"/>
              <a:gd name="T7" fmla="*/ 24 h 248"/>
              <a:gd name="T8" fmla="*/ 222 w 222"/>
              <a:gd name="T9" fmla="*/ 41 h 248"/>
              <a:gd name="T10" fmla="*/ 218 w 222"/>
              <a:gd name="T11" fmla="*/ 57 h 248"/>
              <a:gd name="T12" fmla="*/ 209 w 222"/>
              <a:gd name="T13" fmla="*/ 70 h 248"/>
              <a:gd name="T14" fmla="*/ 196 w 222"/>
              <a:gd name="T15" fmla="*/ 79 h 248"/>
              <a:gd name="T16" fmla="*/ 180 w 222"/>
              <a:gd name="T17" fmla="*/ 83 h 248"/>
              <a:gd name="T18" fmla="*/ 167 w 222"/>
              <a:gd name="T19" fmla="*/ 80 h 248"/>
              <a:gd name="T20" fmla="*/ 155 w 222"/>
              <a:gd name="T21" fmla="*/ 74 h 248"/>
              <a:gd name="T22" fmla="*/ 82 w 222"/>
              <a:gd name="T23" fmla="*/ 117 h 248"/>
              <a:gd name="T24" fmla="*/ 84 w 222"/>
              <a:gd name="T25" fmla="*/ 124 h 248"/>
              <a:gd name="T26" fmla="*/ 82 w 222"/>
              <a:gd name="T27" fmla="*/ 130 h 248"/>
              <a:gd name="T28" fmla="*/ 155 w 222"/>
              <a:gd name="T29" fmla="*/ 174 h 248"/>
              <a:gd name="T30" fmla="*/ 167 w 222"/>
              <a:gd name="T31" fmla="*/ 167 h 248"/>
              <a:gd name="T32" fmla="*/ 180 w 222"/>
              <a:gd name="T33" fmla="*/ 165 h 248"/>
              <a:gd name="T34" fmla="*/ 196 w 222"/>
              <a:gd name="T35" fmla="*/ 169 h 248"/>
              <a:gd name="T36" fmla="*/ 209 w 222"/>
              <a:gd name="T37" fmla="*/ 178 h 248"/>
              <a:gd name="T38" fmla="*/ 218 w 222"/>
              <a:gd name="T39" fmla="*/ 190 h 248"/>
              <a:gd name="T40" fmla="*/ 222 w 222"/>
              <a:gd name="T41" fmla="*/ 207 h 248"/>
              <a:gd name="T42" fmla="*/ 218 w 222"/>
              <a:gd name="T43" fmla="*/ 224 h 248"/>
              <a:gd name="T44" fmla="*/ 209 w 222"/>
              <a:gd name="T45" fmla="*/ 237 h 248"/>
              <a:gd name="T46" fmla="*/ 196 w 222"/>
              <a:gd name="T47" fmla="*/ 246 h 248"/>
              <a:gd name="T48" fmla="*/ 180 w 222"/>
              <a:gd name="T49" fmla="*/ 248 h 248"/>
              <a:gd name="T50" fmla="*/ 164 w 222"/>
              <a:gd name="T51" fmla="*/ 246 h 248"/>
              <a:gd name="T52" fmla="*/ 152 w 222"/>
              <a:gd name="T53" fmla="*/ 237 h 248"/>
              <a:gd name="T54" fmla="*/ 143 w 222"/>
              <a:gd name="T55" fmla="*/ 224 h 248"/>
              <a:gd name="T56" fmla="*/ 139 w 222"/>
              <a:gd name="T57" fmla="*/ 207 h 248"/>
              <a:gd name="T58" fmla="*/ 140 w 222"/>
              <a:gd name="T59" fmla="*/ 201 h 248"/>
              <a:gd name="T60" fmla="*/ 67 w 222"/>
              <a:gd name="T61" fmla="*/ 157 h 248"/>
              <a:gd name="T62" fmla="*/ 55 w 222"/>
              <a:gd name="T63" fmla="*/ 164 h 248"/>
              <a:gd name="T64" fmla="*/ 41 w 222"/>
              <a:gd name="T65" fmla="*/ 165 h 248"/>
              <a:gd name="T66" fmla="*/ 26 w 222"/>
              <a:gd name="T67" fmla="*/ 162 h 248"/>
              <a:gd name="T68" fmla="*/ 12 w 222"/>
              <a:gd name="T69" fmla="*/ 153 h 248"/>
              <a:gd name="T70" fmla="*/ 3 w 222"/>
              <a:gd name="T71" fmla="*/ 140 h 248"/>
              <a:gd name="T72" fmla="*/ 0 w 222"/>
              <a:gd name="T73" fmla="*/ 124 h 248"/>
              <a:gd name="T74" fmla="*/ 3 w 222"/>
              <a:gd name="T75" fmla="*/ 107 h 248"/>
              <a:gd name="T76" fmla="*/ 12 w 222"/>
              <a:gd name="T77" fmla="*/ 94 h 248"/>
              <a:gd name="T78" fmla="*/ 26 w 222"/>
              <a:gd name="T79" fmla="*/ 85 h 248"/>
              <a:gd name="T80" fmla="*/ 41 w 222"/>
              <a:gd name="T81" fmla="*/ 83 h 248"/>
              <a:gd name="T82" fmla="*/ 55 w 222"/>
              <a:gd name="T83" fmla="*/ 84 h 248"/>
              <a:gd name="T84" fmla="*/ 67 w 222"/>
              <a:gd name="T85" fmla="*/ 91 h 248"/>
              <a:gd name="T86" fmla="*/ 140 w 222"/>
              <a:gd name="T87" fmla="*/ 47 h 248"/>
              <a:gd name="T88" fmla="*/ 139 w 222"/>
              <a:gd name="T89" fmla="*/ 41 h 248"/>
              <a:gd name="T90" fmla="*/ 143 w 222"/>
              <a:gd name="T91" fmla="*/ 24 h 248"/>
              <a:gd name="T92" fmla="*/ 152 w 222"/>
              <a:gd name="T93" fmla="*/ 11 h 248"/>
              <a:gd name="T94" fmla="*/ 164 w 222"/>
              <a:gd name="T95" fmla="*/ 2 h 248"/>
              <a:gd name="T96" fmla="*/ 180 w 222"/>
              <a:gd name="T9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248">
                <a:moveTo>
                  <a:pt x="180" y="0"/>
                </a:moveTo>
                <a:lnTo>
                  <a:pt x="196" y="2"/>
                </a:lnTo>
                <a:lnTo>
                  <a:pt x="209" y="11"/>
                </a:lnTo>
                <a:lnTo>
                  <a:pt x="218" y="24"/>
                </a:lnTo>
                <a:lnTo>
                  <a:pt x="222" y="41"/>
                </a:lnTo>
                <a:lnTo>
                  <a:pt x="218" y="57"/>
                </a:lnTo>
                <a:lnTo>
                  <a:pt x="209" y="70"/>
                </a:lnTo>
                <a:lnTo>
                  <a:pt x="196" y="79"/>
                </a:lnTo>
                <a:lnTo>
                  <a:pt x="180" y="83"/>
                </a:lnTo>
                <a:lnTo>
                  <a:pt x="167" y="80"/>
                </a:lnTo>
                <a:lnTo>
                  <a:pt x="155" y="74"/>
                </a:lnTo>
                <a:lnTo>
                  <a:pt x="82" y="117"/>
                </a:lnTo>
                <a:lnTo>
                  <a:pt x="84" y="124"/>
                </a:lnTo>
                <a:lnTo>
                  <a:pt x="82" y="130"/>
                </a:lnTo>
                <a:lnTo>
                  <a:pt x="155" y="174"/>
                </a:lnTo>
                <a:lnTo>
                  <a:pt x="167" y="167"/>
                </a:lnTo>
                <a:lnTo>
                  <a:pt x="180" y="165"/>
                </a:lnTo>
                <a:lnTo>
                  <a:pt x="196" y="169"/>
                </a:lnTo>
                <a:lnTo>
                  <a:pt x="209" y="178"/>
                </a:lnTo>
                <a:lnTo>
                  <a:pt x="218" y="190"/>
                </a:lnTo>
                <a:lnTo>
                  <a:pt x="222" y="207"/>
                </a:lnTo>
                <a:lnTo>
                  <a:pt x="218" y="224"/>
                </a:lnTo>
                <a:lnTo>
                  <a:pt x="209" y="237"/>
                </a:lnTo>
                <a:lnTo>
                  <a:pt x="196" y="246"/>
                </a:lnTo>
                <a:lnTo>
                  <a:pt x="180" y="248"/>
                </a:lnTo>
                <a:lnTo>
                  <a:pt x="164" y="246"/>
                </a:lnTo>
                <a:lnTo>
                  <a:pt x="152" y="237"/>
                </a:lnTo>
                <a:lnTo>
                  <a:pt x="143" y="224"/>
                </a:lnTo>
                <a:lnTo>
                  <a:pt x="139" y="207"/>
                </a:lnTo>
                <a:lnTo>
                  <a:pt x="140" y="201"/>
                </a:lnTo>
                <a:lnTo>
                  <a:pt x="67" y="157"/>
                </a:lnTo>
                <a:lnTo>
                  <a:pt x="55" y="164"/>
                </a:lnTo>
                <a:lnTo>
                  <a:pt x="41" y="165"/>
                </a:lnTo>
                <a:lnTo>
                  <a:pt x="26" y="162"/>
                </a:lnTo>
                <a:lnTo>
                  <a:pt x="12" y="153"/>
                </a:lnTo>
                <a:lnTo>
                  <a:pt x="3" y="140"/>
                </a:lnTo>
                <a:lnTo>
                  <a:pt x="0" y="124"/>
                </a:lnTo>
                <a:lnTo>
                  <a:pt x="3" y="107"/>
                </a:lnTo>
                <a:lnTo>
                  <a:pt x="12" y="94"/>
                </a:lnTo>
                <a:lnTo>
                  <a:pt x="26" y="85"/>
                </a:lnTo>
                <a:lnTo>
                  <a:pt x="41" y="83"/>
                </a:lnTo>
                <a:lnTo>
                  <a:pt x="55" y="84"/>
                </a:lnTo>
                <a:lnTo>
                  <a:pt x="67" y="91"/>
                </a:lnTo>
                <a:lnTo>
                  <a:pt x="140" y="47"/>
                </a:lnTo>
                <a:lnTo>
                  <a:pt x="139" y="41"/>
                </a:lnTo>
                <a:lnTo>
                  <a:pt x="143" y="24"/>
                </a:lnTo>
                <a:lnTo>
                  <a:pt x="152" y="11"/>
                </a:lnTo>
                <a:lnTo>
                  <a:pt x="164" y="2"/>
                </a:lnTo>
                <a:lnTo>
                  <a:pt x="180" y="0"/>
                </a:lnTo>
                <a:close/>
              </a:path>
            </a:pathLst>
          </a:custGeom>
          <a:solidFill>
            <a:schemeClr val="bg1"/>
          </a:solidFill>
          <a:ln w="0">
            <a:noFill/>
            <a:prstDash val="solid"/>
            <a:round/>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 name="Freeform 6"/>
          <p:cNvSpPr>
            <a:spLocks noChangeAspect="1" noEditPoints="1"/>
          </p:cNvSpPr>
          <p:nvPr/>
        </p:nvSpPr>
        <p:spPr bwMode="auto">
          <a:xfrm>
            <a:off x="2152527" y="3205232"/>
            <a:ext cx="425348" cy="373662"/>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01" tIns="45700" rIns="91401" bIns="4570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cs typeface="+mn-ea"/>
              <a:sym typeface="+mn-lt"/>
            </a:endParaRPr>
          </a:p>
        </p:txBody>
      </p:sp>
      <p:sp>
        <p:nvSpPr>
          <p:cNvPr id="34" name="椭圆 33"/>
          <p:cNvSpPr/>
          <p:nvPr/>
        </p:nvSpPr>
        <p:spPr>
          <a:xfrm>
            <a:off x="10596060" y="1869091"/>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p:cNvSpPr/>
          <p:nvPr/>
        </p:nvSpPr>
        <p:spPr>
          <a:xfrm>
            <a:off x="10913558" y="2615286"/>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p:cNvSpPr/>
          <p:nvPr/>
        </p:nvSpPr>
        <p:spPr>
          <a:xfrm>
            <a:off x="10608758" y="3364257"/>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p:cNvSpPr/>
          <p:nvPr/>
        </p:nvSpPr>
        <p:spPr>
          <a:xfrm>
            <a:off x="10939602" y="4125712"/>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0" name="Straight Connector 58"/>
          <p:cNvSpPr/>
          <p:nvPr/>
        </p:nvSpPr>
        <p:spPr>
          <a:xfrm>
            <a:off x="2985098" y="4999353"/>
            <a:ext cx="7637559" cy="11358"/>
          </a:xfrm>
          <a:prstGeom prst="line">
            <a:avLst/>
          </a:prstGeom>
          <a:ln w="12700">
            <a:solidFill>
              <a:schemeClr val="accent5">
                <a:lumMod val="75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53" name="Straight Connector 68"/>
          <p:cNvSpPr/>
          <p:nvPr/>
        </p:nvSpPr>
        <p:spPr>
          <a:xfrm>
            <a:off x="3595159" y="5749080"/>
            <a:ext cx="7421199" cy="13736"/>
          </a:xfrm>
          <a:prstGeom prst="line">
            <a:avLst/>
          </a:prstGeom>
          <a:ln w="12700">
            <a:solidFill>
              <a:schemeClr val="bg1"/>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txBody>
          <a:bodyPr/>
          <a:lstStyle/>
          <a:p>
            <a:endParaRPr lang="zh-CN" altLang="en-US">
              <a:cs typeface="+mn-ea"/>
              <a:sym typeface="+mn-lt"/>
            </a:endParaRPr>
          </a:p>
        </p:txBody>
      </p:sp>
      <p:sp>
        <p:nvSpPr>
          <p:cNvPr id="54" name="Freeform 69"/>
          <p:cNvSpPr/>
          <p:nvPr/>
        </p:nvSpPr>
        <p:spPr>
          <a:xfrm>
            <a:off x="4453614" y="5695768"/>
            <a:ext cx="4999435" cy="358677"/>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83" tIns="38083" rIns="38083" bIns="38083" numCol="1" spcCol="1270" anchor="b" anchorCtr="0">
            <a:noAutofit/>
          </a:bodyPr>
          <a:lstStyle/>
          <a:p>
            <a:pPr marL="0" marR="0" lvl="0" indent="0" algn="l" defTabSz="888365" rtl="0" eaLnBrk="1" fontAlgn="auto" latinLnBrk="0" hangingPunct="1">
              <a:lnSpc>
                <a:spcPct val="90000"/>
              </a:lnSpc>
              <a:spcBef>
                <a:spcPct val="0"/>
              </a:spcBef>
              <a:spcAft>
                <a:spcPct val="35000"/>
              </a:spcAft>
              <a:buClrTx/>
              <a:buSzTx/>
              <a:buFontTx/>
              <a:buNone/>
              <a:defRPr/>
            </a:pPr>
            <a:endParaRPr kumimoji="0" lang="id-ID" sz="2000" b="0" i="0" u="none" strike="noStrike" kern="1200" cap="none" spc="0" normalizeH="0" baseline="0" noProof="0">
              <a:ln>
                <a:noFill/>
              </a:ln>
              <a:solidFill>
                <a:prstClr val="black">
                  <a:hueOff val="0"/>
                  <a:satOff val="0"/>
                  <a:lumOff val="0"/>
                  <a:alphaOff val="0"/>
                </a:prstClr>
              </a:solidFill>
              <a:effectLst/>
              <a:uLnTx/>
              <a:uFillTx/>
              <a:cs typeface="+mn-ea"/>
              <a:sym typeface="+mn-lt"/>
            </a:endParaRPr>
          </a:p>
        </p:txBody>
      </p:sp>
      <p:sp>
        <p:nvSpPr>
          <p:cNvPr id="56" name="Teardrop 56"/>
          <p:cNvSpPr/>
          <p:nvPr/>
        </p:nvSpPr>
        <p:spPr>
          <a:xfrm rot="2714409">
            <a:off x="1881105" y="4542053"/>
            <a:ext cx="914612" cy="914559"/>
          </a:xfrm>
          <a:prstGeom prst="teardrop">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57" name="Teardrop 66"/>
          <p:cNvSpPr/>
          <p:nvPr/>
        </p:nvSpPr>
        <p:spPr>
          <a:xfrm rot="2714409">
            <a:off x="2527789" y="5295970"/>
            <a:ext cx="914612" cy="914559"/>
          </a:xfrm>
          <a:prstGeom prst="teardrop">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cs typeface="+mn-ea"/>
              <a:sym typeface="+mn-lt"/>
            </a:endParaRPr>
          </a:p>
        </p:txBody>
      </p:sp>
      <p:sp>
        <p:nvSpPr>
          <p:cNvPr id="60" name="椭圆 59"/>
          <p:cNvSpPr/>
          <p:nvPr/>
        </p:nvSpPr>
        <p:spPr>
          <a:xfrm>
            <a:off x="10622658" y="4926741"/>
            <a:ext cx="145177" cy="14517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1" name="椭圆 60"/>
          <p:cNvSpPr/>
          <p:nvPr/>
        </p:nvSpPr>
        <p:spPr>
          <a:xfrm>
            <a:off x="10953501" y="5688195"/>
            <a:ext cx="145177" cy="1451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2" name="Freeform 40"/>
          <p:cNvSpPr>
            <a:spLocks noEditPoints="1"/>
          </p:cNvSpPr>
          <p:nvPr/>
        </p:nvSpPr>
        <p:spPr bwMode="auto">
          <a:xfrm>
            <a:off x="2860825" y="5576042"/>
            <a:ext cx="276703"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4" name="Freeform 41"/>
          <p:cNvSpPr>
            <a:spLocks noEditPoints="1"/>
          </p:cNvSpPr>
          <p:nvPr/>
        </p:nvSpPr>
        <p:spPr bwMode="auto">
          <a:xfrm>
            <a:off x="2867888" y="3992097"/>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75000"/>
            </a:schemeClr>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65" name="Freeform 492"/>
          <p:cNvSpPr>
            <a:spLocks noEditPoints="1"/>
          </p:cNvSpPr>
          <p:nvPr/>
        </p:nvSpPr>
        <p:spPr bwMode="auto">
          <a:xfrm>
            <a:off x="2835271" y="2531830"/>
            <a:ext cx="333895" cy="339887"/>
          </a:xfrm>
          <a:custGeom>
            <a:avLst/>
            <a:gdLst>
              <a:gd name="T0" fmla="*/ 128 w 165"/>
              <a:gd name="T1" fmla="*/ 26 h 168"/>
              <a:gd name="T2" fmla="*/ 25 w 165"/>
              <a:gd name="T3" fmla="*/ 37 h 168"/>
              <a:gd name="T4" fmla="*/ 36 w 165"/>
              <a:gd name="T5" fmla="*/ 142 h 168"/>
              <a:gd name="T6" fmla="*/ 140 w 165"/>
              <a:gd name="T7" fmla="*/ 130 h 168"/>
              <a:gd name="T8" fmla="*/ 128 w 165"/>
              <a:gd name="T9" fmla="*/ 26 h 168"/>
              <a:gd name="T10" fmla="*/ 50 w 165"/>
              <a:gd name="T11" fmla="*/ 124 h 168"/>
              <a:gd name="T12" fmla="*/ 42 w 165"/>
              <a:gd name="T13" fmla="*/ 51 h 168"/>
              <a:gd name="T14" fmla="*/ 114 w 165"/>
              <a:gd name="T15" fmla="*/ 43 h 168"/>
              <a:gd name="T16" fmla="*/ 122 w 165"/>
              <a:gd name="T17" fmla="*/ 116 h 168"/>
              <a:gd name="T18" fmla="*/ 50 w 165"/>
              <a:gd name="T19" fmla="*/ 1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8">
                <a:moveTo>
                  <a:pt x="128" y="26"/>
                </a:moveTo>
                <a:cubicBezTo>
                  <a:pt x="97" y="0"/>
                  <a:pt x="50" y="5"/>
                  <a:pt x="25" y="37"/>
                </a:cubicBezTo>
                <a:cubicBezTo>
                  <a:pt x="0" y="69"/>
                  <a:pt x="5" y="116"/>
                  <a:pt x="36" y="142"/>
                </a:cubicBezTo>
                <a:cubicBezTo>
                  <a:pt x="68" y="168"/>
                  <a:pt x="114" y="163"/>
                  <a:pt x="140" y="130"/>
                </a:cubicBezTo>
                <a:cubicBezTo>
                  <a:pt x="165" y="98"/>
                  <a:pt x="160" y="51"/>
                  <a:pt x="128" y="26"/>
                </a:cubicBezTo>
                <a:close/>
                <a:moveTo>
                  <a:pt x="50" y="124"/>
                </a:moveTo>
                <a:cubicBezTo>
                  <a:pt x="28" y="107"/>
                  <a:pt x="25" y="74"/>
                  <a:pt x="42" y="51"/>
                </a:cubicBezTo>
                <a:cubicBezTo>
                  <a:pt x="60" y="29"/>
                  <a:pt x="92" y="25"/>
                  <a:pt x="114" y="43"/>
                </a:cubicBezTo>
                <a:cubicBezTo>
                  <a:pt x="136" y="61"/>
                  <a:pt x="140" y="94"/>
                  <a:pt x="122" y="116"/>
                </a:cubicBezTo>
                <a:cubicBezTo>
                  <a:pt x="105" y="139"/>
                  <a:pt x="72" y="142"/>
                  <a:pt x="50" y="124"/>
                </a:cubicBezTo>
                <a:close/>
              </a:path>
            </a:pathLst>
          </a:custGeom>
          <a:solidFill>
            <a:schemeClr val="accent5">
              <a:lumMod val="7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grpSp>
        <p:nvGrpSpPr>
          <p:cNvPr id="66" name="组合 65"/>
          <p:cNvGrpSpPr/>
          <p:nvPr/>
        </p:nvGrpSpPr>
        <p:grpSpPr>
          <a:xfrm>
            <a:off x="2205349" y="4832296"/>
            <a:ext cx="273275" cy="341408"/>
            <a:chOff x="5588679" y="1814529"/>
            <a:chExt cx="273274" cy="341408"/>
          </a:xfrm>
        </p:grpSpPr>
        <p:sp>
          <p:nvSpPr>
            <p:cNvPr id="67" name="Freeform 526"/>
            <p:cNvSpPr/>
            <p:nvPr/>
          </p:nvSpPr>
          <p:spPr bwMode="auto">
            <a:xfrm>
              <a:off x="5655331" y="1814529"/>
              <a:ext cx="138489" cy="134786"/>
            </a:xfrm>
            <a:custGeom>
              <a:avLst/>
              <a:gdLst>
                <a:gd name="T0" fmla="*/ 41 w 79"/>
                <a:gd name="T1" fmla="*/ 76 h 77"/>
                <a:gd name="T2" fmla="*/ 78 w 79"/>
                <a:gd name="T3" fmla="*/ 37 h 77"/>
                <a:gd name="T4" fmla="*/ 38 w 79"/>
                <a:gd name="T5" fmla="*/ 0 h 77"/>
                <a:gd name="T6" fmla="*/ 1 w 79"/>
                <a:gd name="T7" fmla="*/ 40 h 77"/>
                <a:gd name="T8" fmla="*/ 41 w 79"/>
                <a:gd name="T9" fmla="*/ 76 h 77"/>
              </a:gdLst>
              <a:ahLst/>
              <a:cxnLst>
                <a:cxn ang="0">
                  <a:pos x="T0" y="T1"/>
                </a:cxn>
                <a:cxn ang="0">
                  <a:pos x="T2" y="T3"/>
                </a:cxn>
                <a:cxn ang="0">
                  <a:pos x="T4" y="T5"/>
                </a:cxn>
                <a:cxn ang="0">
                  <a:pos x="T6" y="T7"/>
                </a:cxn>
                <a:cxn ang="0">
                  <a:pos x="T8" y="T9"/>
                </a:cxn>
              </a:cxnLst>
              <a:rect l="0" t="0" r="r" b="b"/>
              <a:pathLst>
                <a:path w="79" h="77">
                  <a:moveTo>
                    <a:pt x="41" y="76"/>
                  </a:moveTo>
                  <a:cubicBezTo>
                    <a:pt x="62" y="76"/>
                    <a:pt x="79" y="58"/>
                    <a:pt x="78" y="37"/>
                  </a:cubicBezTo>
                  <a:cubicBezTo>
                    <a:pt x="78" y="16"/>
                    <a:pt x="60" y="0"/>
                    <a:pt x="38" y="0"/>
                  </a:cubicBezTo>
                  <a:cubicBezTo>
                    <a:pt x="17" y="1"/>
                    <a:pt x="0" y="19"/>
                    <a:pt x="1" y="40"/>
                  </a:cubicBezTo>
                  <a:cubicBezTo>
                    <a:pt x="2" y="61"/>
                    <a:pt x="20" y="77"/>
                    <a:pt x="41" y="7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73" name="Freeform 527"/>
            <p:cNvSpPr/>
            <p:nvPr/>
          </p:nvSpPr>
          <p:spPr bwMode="auto">
            <a:xfrm>
              <a:off x="5588679" y="1958202"/>
              <a:ext cx="273274" cy="197735"/>
            </a:xfrm>
            <a:custGeom>
              <a:avLst/>
              <a:gdLst>
                <a:gd name="T0" fmla="*/ 119 w 156"/>
                <a:gd name="T1" fmla="*/ 0 h 113"/>
                <a:gd name="T2" fmla="*/ 80 w 156"/>
                <a:gd name="T3" fmla="*/ 46 h 113"/>
                <a:gd name="T4" fmla="*/ 37 w 156"/>
                <a:gd name="T5" fmla="*/ 1 h 113"/>
                <a:gd name="T6" fmla="*/ 1 w 156"/>
                <a:gd name="T7" fmla="*/ 50 h 113"/>
                <a:gd name="T8" fmla="*/ 3 w 156"/>
                <a:gd name="T9" fmla="*/ 113 h 113"/>
                <a:gd name="T10" fmla="*/ 156 w 156"/>
                <a:gd name="T11" fmla="*/ 113 h 113"/>
                <a:gd name="T12" fmla="*/ 154 w 156"/>
                <a:gd name="T13" fmla="*/ 45 h 113"/>
                <a:gd name="T14" fmla="*/ 119 w 156"/>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13">
                  <a:moveTo>
                    <a:pt x="119" y="0"/>
                  </a:moveTo>
                  <a:cubicBezTo>
                    <a:pt x="80" y="46"/>
                    <a:pt x="80" y="46"/>
                    <a:pt x="80" y="46"/>
                  </a:cubicBezTo>
                  <a:cubicBezTo>
                    <a:pt x="37" y="1"/>
                    <a:pt x="37" y="1"/>
                    <a:pt x="37" y="1"/>
                  </a:cubicBezTo>
                  <a:cubicBezTo>
                    <a:pt x="11" y="11"/>
                    <a:pt x="0" y="26"/>
                    <a:pt x="1" y="50"/>
                  </a:cubicBezTo>
                  <a:cubicBezTo>
                    <a:pt x="3" y="113"/>
                    <a:pt x="3" y="113"/>
                    <a:pt x="3" y="113"/>
                  </a:cubicBezTo>
                  <a:cubicBezTo>
                    <a:pt x="156" y="113"/>
                    <a:pt x="156" y="113"/>
                    <a:pt x="156" y="113"/>
                  </a:cubicBezTo>
                  <a:cubicBezTo>
                    <a:pt x="154" y="45"/>
                    <a:pt x="154" y="45"/>
                    <a:pt x="154" y="45"/>
                  </a:cubicBezTo>
                  <a:cubicBezTo>
                    <a:pt x="153" y="23"/>
                    <a:pt x="144" y="9"/>
                    <a:pt x="11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grpSp>
      <p:sp>
        <p:nvSpPr>
          <p:cNvPr id="40" name="TextBox 39"/>
          <p:cNvSpPr txBox="1"/>
          <p:nvPr/>
        </p:nvSpPr>
        <p:spPr>
          <a:xfrm>
            <a:off x="395579" y="325567"/>
            <a:ext cx="3076423" cy="584775"/>
          </a:xfrm>
          <a:prstGeom prst="rect">
            <a:avLst/>
          </a:prstGeom>
          <a:noFill/>
        </p:spPr>
        <p:txBody>
          <a:bodyPr wrap="square" rtlCol="0">
            <a:spAutoFit/>
          </a:bodyPr>
          <a:lstStyle/>
          <a:p>
            <a:pPr algn="dist"/>
            <a:r>
              <a:rPr lang="en-US" altLang="zh-CN" sz="3200" b="1" dirty="0">
                <a:solidFill>
                  <a:schemeClr val="bg1"/>
                </a:solidFill>
                <a:cs typeface="+mn-ea"/>
                <a:sym typeface="+mn-lt"/>
              </a:rPr>
              <a:t>vector</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1119337" y="2292895"/>
            <a:ext cx="4115157" cy="3680779"/>
          </a:xfrm>
          <a:prstGeom prst="rect">
            <a:avLst/>
          </a:prstGeom>
        </p:spPr>
      </p:pic>
      <p:pic>
        <p:nvPicPr>
          <p:cNvPr id="7" name="图片 6"/>
          <p:cNvPicPr>
            <a:picLocks noChangeAspect="1"/>
          </p:cNvPicPr>
          <p:nvPr/>
        </p:nvPicPr>
        <p:blipFill>
          <a:blip r:embed="rId2"/>
          <a:stretch>
            <a:fillRect/>
          </a:stretch>
        </p:blipFill>
        <p:spPr>
          <a:xfrm>
            <a:off x="5709214" y="2377784"/>
            <a:ext cx="5532599" cy="36121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5"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ppt_w</p:attrName>
                                        </p:attrNameLst>
                                      </p:cBhvr>
                                      <p:tavLst>
                                        <p:tav tm="0" fmla="#ppt_w*sin(2.5*pi*$)">
                                          <p:val>
                                            <p:fltVal val="0"/>
                                          </p:val>
                                        </p:tav>
                                        <p:tav tm="100000">
                                          <p:val>
                                            <p:fltVal val="1"/>
                                          </p:val>
                                        </p:tav>
                                      </p:tavLst>
                                    </p:anim>
                                    <p:anim calcmode="lin" valueType="num">
                                      <p:cBhvr>
                                        <p:cTn id="24" dur="1000" fill="hold"/>
                                        <p:tgtEl>
                                          <p:spTgt spid="34"/>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childTnLst>
                                </p:cTn>
                              </p:par>
                            </p:childTnLst>
                          </p:cTn>
                        </p:par>
                        <p:par>
                          <p:cTn id="29" fill="hold">
                            <p:stCondLst>
                              <p:cond delay="3500"/>
                            </p:stCondLst>
                            <p:childTnLst>
                              <p:par>
                                <p:cTn id="30" presetID="2" presetClass="entr" presetSubtype="2"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2" presetClass="entr" presetSubtype="2"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45"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ppt_w</p:attrName>
                                        </p:attrNameLst>
                                      </p:cBhvr>
                                      <p:tavLst>
                                        <p:tav tm="0" fmla="#ppt_w*sin(2.5*pi*$)">
                                          <p:val>
                                            <p:fltVal val="0"/>
                                          </p:val>
                                        </p:tav>
                                        <p:tav tm="100000">
                                          <p:val>
                                            <p:fltVal val="1"/>
                                          </p:val>
                                        </p:tav>
                                      </p:tavLst>
                                    </p:anim>
                                    <p:anim calcmode="lin" valueType="num">
                                      <p:cBhvr>
                                        <p:cTn id="44" dur="1000" fill="hold"/>
                                        <p:tgtEl>
                                          <p:spTgt spid="35"/>
                                        </p:tgtEl>
                                        <p:attrNameLst>
                                          <p:attrName>ppt_h</p:attrName>
                                        </p:attrNameLst>
                                      </p:cBhvr>
                                      <p:tavLst>
                                        <p:tav tm="0">
                                          <p:val>
                                            <p:strVal val="#ppt_h"/>
                                          </p:val>
                                        </p:tav>
                                        <p:tav tm="100000">
                                          <p:val>
                                            <p:strVal val="#ppt_h"/>
                                          </p:val>
                                        </p:tav>
                                      </p:tavLst>
                                    </p:anim>
                                  </p:childTnLst>
                                </p:cTn>
                              </p:par>
                            </p:childTnLst>
                          </p:cTn>
                        </p:par>
                        <p:par>
                          <p:cTn id="45" fill="hold">
                            <p:stCondLst>
                              <p:cond delay="5500"/>
                            </p:stCondLst>
                            <p:childTnLst>
                              <p:par>
                                <p:cTn id="46" presetID="2" presetClass="entr" presetSubtype="8"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0-#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childTnLst>
                          </p:cTn>
                        </p:par>
                        <p:par>
                          <p:cTn id="50" fill="hold">
                            <p:stCondLst>
                              <p:cond delay="6000"/>
                            </p:stCondLst>
                            <p:childTnLst>
                              <p:par>
                                <p:cTn id="51" presetID="2" presetClass="entr" presetSubtype="8"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0-#ppt_w/2"/>
                                          </p:val>
                                        </p:tav>
                                        <p:tav tm="100000">
                                          <p:val>
                                            <p:strVal val="#ppt_x"/>
                                          </p:val>
                                        </p:tav>
                                      </p:tavLst>
                                    </p:anim>
                                    <p:anim calcmode="lin" valueType="num">
                                      <p:cBhvr additive="base">
                                        <p:cTn id="54" dur="500" fill="hold"/>
                                        <p:tgtEl>
                                          <p:spTgt spid="33"/>
                                        </p:tgtEl>
                                        <p:attrNameLst>
                                          <p:attrName>ppt_y</p:attrName>
                                        </p:attrNameLst>
                                      </p:cBhvr>
                                      <p:tavLst>
                                        <p:tav tm="0">
                                          <p:val>
                                            <p:strVal val="#ppt_y"/>
                                          </p:val>
                                        </p:tav>
                                        <p:tav tm="100000">
                                          <p:val>
                                            <p:strVal val="#ppt_y"/>
                                          </p:val>
                                        </p:tav>
                                      </p:tavLst>
                                    </p:anim>
                                  </p:childTnLst>
                                </p:cTn>
                              </p:par>
                            </p:childTnLst>
                          </p:cTn>
                        </p:par>
                        <p:par>
                          <p:cTn id="55" fill="hold">
                            <p:stCondLst>
                              <p:cond delay="6500"/>
                            </p:stCondLst>
                            <p:childTnLst>
                              <p:par>
                                <p:cTn id="56" presetID="2" presetClass="entr" presetSubtype="8"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0-#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childTnLst>
                          </p:cTn>
                        </p:par>
                        <p:par>
                          <p:cTn id="60" fill="hold">
                            <p:stCondLst>
                              <p:cond delay="7000"/>
                            </p:stCondLst>
                            <p:childTnLst>
                              <p:par>
                                <p:cTn id="61" presetID="45"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ppt_w</p:attrName>
                                        </p:attrNameLst>
                                      </p:cBhvr>
                                      <p:tavLst>
                                        <p:tav tm="0" fmla="#ppt_w*sin(2.5*pi*$)">
                                          <p:val>
                                            <p:fltVal val="0"/>
                                          </p:val>
                                        </p:tav>
                                        <p:tav tm="100000">
                                          <p:val>
                                            <p:fltVal val="1"/>
                                          </p:val>
                                        </p:tav>
                                      </p:tavLst>
                                    </p:anim>
                                    <p:anim calcmode="lin" valueType="num">
                                      <p:cBhvr>
                                        <p:cTn id="65" dur="1000" fill="hold"/>
                                        <p:tgtEl>
                                          <p:spTgt spid="36"/>
                                        </p:tgtEl>
                                        <p:attrNameLst>
                                          <p:attrName>ppt_h</p:attrName>
                                        </p:attrNameLst>
                                      </p:cBhvr>
                                      <p:tavLst>
                                        <p:tav tm="0">
                                          <p:val>
                                            <p:strVal val="#ppt_h"/>
                                          </p:val>
                                        </p:tav>
                                        <p:tav tm="100000">
                                          <p:val>
                                            <p:strVal val="#ppt_h"/>
                                          </p:val>
                                        </p:tav>
                                      </p:tavLst>
                                    </p:anim>
                                  </p:childTnLst>
                                </p:cTn>
                              </p:par>
                            </p:childTnLst>
                          </p:cTn>
                        </p:par>
                        <p:par>
                          <p:cTn id="66" fill="hold">
                            <p:stCondLst>
                              <p:cond delay="8000"/>
                            </p:stCondLst>
                            <p:childTnLst>
                              <p:par>
                                <p:cTn id="67" presetID="2" presetClass="entr" presetSubtype="2"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8500"/>
                            </p:stCondLst>
                            <p:childTnLst>
                              <p:par>
                                <p:cTn id="72" presetID="2" presetClass="entr" presetSubtype="2"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additive="base">
                                        <p:cTn id="74" dur="500" fill="hold"/>
                                        <p:tgtEl>
                                          <p:spTgt spid="24"/>
                                        </p:tgtEl>
                                        <p:attrNameLst>
                                          <p:attrName>ppt_x</p:attrName>
                                        </p:attrNameLst>
                                      </p:cBhvr>
                                      <p:tavLst>
                                        <p:tav tm="0">
                                          <p:val>
                                            <p:strVal val="1+#ppt_w/2"/>
                                          </p:val>
                                        </p:tav>
                                        <p:tav tm="100000">
                                          <p:val>
                                            <p:strVal val="#ppt_x"/>
                                          </p:val>
                                        </p:tav>
                                      </p:tavLst>
                                    </p:anim>
                                    <p:anim calcmode="lin" valueType="num">
                                      <p:cBhvr additive="base">
                                        <p:cTn id="75" dur="500" fill="hold"/>
                                        <p:tgtEl>
                                          <p:spTgt spid="24"/>
                                        </p:tgtEl>
                                        <p:attrNameLst>
                                          <p:attrName>ppt_y</p:attrName>
                                        </p:attrNameLst>
                                      </p:cBhvr>
                                      <p:tavLst>
                                        <p:tav tm="0">
                                          <p:val>
                                            <p:strVal val="#ppt_y"/>
                                          </p:val>
                                        </p:tav>
                                        <p:tav tm="100000">
                                          <p:val>
                                            <p:strVal val="#ppt_y"/>
                                          </p:val>
                                        </p:tav>
                                      </p:tavLst>
                                    </p:anim>
                                  </p:childTnLst>
                                </p:cTn>
                              </p:par>
                            </p:childTnLst>
                          </p:cTn>
                        </p:par>
                        <p:par>
                          <p:cTn id="76" fill="hold">
                            <p:stCondLst>
                              <p:cond delay="9000"/>
                            </p:stCondLst>
                            <p:childTnLst>
                              <p:par>
                                <p:cTn id="77" presetID="45" presetClass="entr" presetSubtype="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ppt_w</p:attrName>
                                        </p:attrNameLst>
                                      </p:cBhvr>
                                      <p:tavLst>
                                        <p:tav tm="0" fmla="#ppt_w*sin(2.5*pi*$)">
                                          <p:val>
                                            <p:fltVal val="0"/>
                                          </p:val>
                                        </p:tav>
                                        <p:tav tm="100000">
                                          <p:val>
                                            <p:fltVal val="1"/>
                                          </p:val>
                                        </p:tav>
                                      </p:tavLst>
                                    </p:anim>
                                    <p:anim calcmode="lin" valueType="num">
                                      <p:cBhvr>
                                        <p:cTn id="81" dur="1000" fill="hold"/>
                                        <p:tgtEl>
                                          <p:spTgt spid="37"/>
                                        </p:tgtEl>
                                        <p:attrNameLst>
                                          <p:attrName>ppt_h</p:attrName>
                                        </p:attrNameLst>
                                      </p:cBhvr>
                                      <p:tavLst>
                                        <p:tav tm="0">
                                          <p:val>
                                            <p:strVal val="#ppt_h"/>
                                          </p:val>
                                        </p:tav>
                                        <p:tav tm="100000">
                                          <p:val>
                                            <p:strVal val="#ppt_h"/>
                                          </p:val>
                                        </p:tav>
                                      </p:tavLst>
                                    </p:anim>
                                  </p:childTnLst>
                                </p:cTn>
                              </p:par>
                            </p:childTnLst>
                          </p:cTn>
                        </p:par>
                        <p:par>
                          <p:cTn id="82" fill="hold">
                            <p:stCondLst>
                              <p:cond delay="10000"/>
                            </p:stCondLst>
                            <p:childTnLst>
                              <p:par>
                                <p:cTn id="83" presetID="2" presetClass="entr" presetSubtype="8"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0-#ppt_w/2"/>
                                          </p:val>
                                        </p:tav>
                                        <p:tav tm="100000">
                                          <p:val>
                                            <p:strVal val="#ppt_x"/>
                                          </p:val>
                                        </p:tav>
                                      </p:tavLst>
                                    </p:anim>
                                    <p:anim calcmode="lin" valueType="num">
                                      <p:cBhvr additive="base">
                                        <p:cTn id="86" dur="500" fill="hold"/>
                                        <p:tgtEl>
                                          <p:spTgt spid="56"/>
                                        </p:tgtEl>
                                        <p:attrNameLst>
                                          <p:attrName>ppt_y</p:attrName>
                                        </p:attrNameLst>
                                      </p:cBhvr>
                                      <p:tavLst>
                                        <p:tav tm="0">
                                          <p:val>
                                            <p:strVal val="#ppt_y"/>
                                          </p:val>
                                        </p:tav>
                                        <p:tav tm="100000">
                                          <p:val>
                                            <p:strVal val="#ppt_y"/>
                                          </p:val>
                                        </p:tav>
                                      </p:tavLst>
                                    </p:anim>
                                  </p:childTnLst>
                                </p:cTn>
                              </p:par>
                            </p:childTnLst>
                          </p:cTn>
                        </p:par>
                        <p:par>
                          <p:cTn id="87" fill="hold">
                            <p:stCondLst>
                              <p:cond delay="10500"/>
                            </p:stCondLst>
                            <p:childTnLst>
                              <p:par>
                                <p:cTn id="88" presetID="2" presetClass="entr" presetSubtype="8"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additive="base">
                                        <p:cTn id="90" dur="500" fill="hold"/>
                                        <p:tgtEl>
                                          <p:spTgt spid="50"/>
                                        </p:tgtEl>
                                        <p:attrNameLst>
                                          <p:attrName>ppt_x</p:attrName>
                                        </p:attrNameLst>
                                      </p:cBhvr>
                                      <p:tavLst>
                                        <p:tav tm="0">
                                          <p:val>
                                            <p:strVal val="0-#ppt_w/2"/>
                                          </p:val>
                                        </p:tav>
                                        <p:tav tm="100000">
                                          <p:val>
                                            <p:strVal val="#ppt_x"/>
                                          </p:val>
                                        </p:tav>
                                      </p:tavLst>
                                    </p:anim>
                                    <p:anim calcmode="lin" valueType="num">
                                      <p:cBhvr additive="base">
                                        <p:cTn id="91" dur="500" fill="hold"/>
                                        <p:tgtEl>
                                          <p:spTgt spid="50"/>
                                        </p:tgtEl>
                                        <p:attrNameLst>
                                          <p:attrName>ppt_y</p:attrName>
                                        </p:attrNameLst>
                                      </p:cBhvr>
                                      <p:tavLst>
                                        <p:tav tm="0">
                                          <p:val>
                                            <p:strVal val="#ppt_y"/>
                                          </p:val>
                                        </p:tav>
                                        <p:tav tm="100000">
                                          <p:val>
                                            <p:strVal val="#ppt_y"/>
                                          </p:val>
                                        </p:tav>
                                      </p:tavLst>
                                    </p:anim>
                                  </p:childTnLst>
                                </p:cTn>
                              </p:par>
                            </p:childTnLst>
                          </p:cTn>
                        </p:par>
                        <p:par>
                          <p:cTn id="92" fill="hold">
                            <p:stCondLst>
                              <p:cond delay="11000"/>
                            </p:stCondLst>
                            <p:childTnLst>
                              <p:par>
                                <p:cTn id="93" presetID="45" presetClass="entr" presetSubtype="0" fill="hold" grpId="0" nodeType="after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1000"/>
                                        <p:tgtEl>
                                          <p:spTgt spid="60"/>
                                        </p:tgtEl>
                                      </p:cBhvr>
                                    </p:animEffect>
                                    <p:anim calcmode="lin" valueType="num">
                                      <p:cBhvr>
                                        <p:cTn id="96" dur="1000" fill="hold"/>
                                        <p:tgtEl>
                                          <p:spTgt spid="60"/>
                                        </p:tgtEl>
                                        <p:attrNameLst>
                                          <p:attrName>ppt_w</p:attrName>
                                        </p:attrNameLst>
                                      </p:cBhvr>
                                      <p:tavLst>
                                        <p:tav tm="0" fmla="#ppt_w*sin(2.5*pi*$)">
                                          <p:val>
                                            <p:fltVal val="0"/>
                                          </p:val>
                                        </p:tav>
                                        <p:tav tm="100000">
                                          <p:val>
                                            <p:fltVal val="1"/>
                                          </p:val>
                                        </p:tav>
                                      </p:tavLst>
                                    </p:anim>
                                    <p:anim calcmode="lin" valueType="num">
                                      <p:cBhvr>
                                        <p:cTn id="97" dur="1000" fill="hold"/>
                                        <p:tgtEl>
                                          <p:spTgt spid="60"/>
                                        </p:tgtEl>
                                        <p:attrNameLst>
                                          <p:attrName>ppt_h</p:attrName>
                                        </p:attrNameLst>
                                      </p:cBhvr>
                                      <p:tavLst>
                                        <p:tav tm="0">
                                          <p:val>
                                            <p:strVal val="#ppt_h"/>
                                          </p:val>
                                        </p:tav>
                                        <p:tav tm="100000">
                                          <p:val>
                                            <p:strVal val="#ppt_h"/>
                                          </p:val>
                                        </p:tav>
                                      </p:tavLst>
                                    </p:anim>
                                  </p:childTnLst>
                                </p:cTn>
                              </p:par>
                            </p:childTnLst>
                          </p:cTn>
                        </p:par>
                        <p:par>
                          <p:cTn id="98" fill="hold">
                            <p:stCondLst>
                              <p:cond delay="12000"/>
                            </p:stCondLst>
                            <p:childTnLst>
                              <p:par>
                                <p:cTn id="99" presetID="2" presetClass="entr" presetSubtype="2" fill="hold" grpId="0" nodeType="after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additive="base">
                                        <p:cTn id="101" dur="500" fill="hold"/>
                                        <p:tgtEl>
                                          <p:spTgt spid="57"/>
                                        </p:tgtEl>
                                        <p:attrNameLst>
                                          <p:attrName>ppt_x</p:attrName>
                                        </p:attrNameLst>
                                      </p:cBhvr>
                                      <p:tavLst>
                                        <p:tav tm="0">
                                          <p:val>
                                            <p:strVal val="1+#ppt_w/2"/>
                                          </p:val>
                                        </p:tav>
                                        <p:tav tm="100000">
                                          <p:val>
                                            <p:strVal val="#ppt_x"/>
                                          </p:val>
                                        </p:tav>
                                      </p:tavLst>
                                    </p:anim>
                                    <p:anim calcmode="lin" valueType="num">
                                      <p:cBhvr additive="base">
                                        <p:cTn id="102" dur="500" fill="hold"/>
                                        <p:tgtEl>
                                          <p:spTgt spid="57"/>
                                        </p:tgtEl>
                                        <p:attrNameLst>
                                          <p:attrName>ppt_y</p:attrName>
                                        </p:attrNameLst>
                                      </p:cBhvr>
                                      <p:tavLst>
                                        <p:tav tm="0">
                                          <p:val>
                                            <p:strVal val="#ppt_y"/>
                                          </p:val>
                                        </p:tav>
                                        <p:tav tm="100000">
                                          <p:val>
                                            <p:strVal val="#ppt_y"/>
                                          </p:val>
                                        </p:tav>
                                      </p:tavLst>
                                    </p:anim>
                                  </p:childTnLst>
                                </p:cTn>
                              </p:par>
                            </p:childTnLst>
                          </p:cTn>
                        </p:par>
                        <p:par>
                          <p:cTn id="103" fill="hold">
                            <p:stCondLst>
                              <p:cond delay="12500"/>
                            </p:stCondLst>
                            <p:childTnLst>
                              <p:par>
                                <p:cTn id="104" presetID="2" presetClass="entr" presetSubtype="2" fill="hold" nodeType="after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1+#ppt_w/2"/>
                                          </p:val>
                                        </p:tav>
                                        <p:tav tm="100000">
                                          <p:val>
                                            <p:strVal val="#ppt_x"/>
                                          </p:val>
                                        </p:tav>
                                      </p:tavLst>
                                    </p:anim>
                                    <p:anim calcmode="lin" valueType="num">
                                      <p:cBhvr additive="base">
                                        <p:cTn id="107" dur="500" fill="hold"/>
                                        <p:tgtEl>
                                          <p:spTgt spid="53"/>
                                        </p:tgtEl>
                                        <p:attrNameLst>
                                          <p:attrName>ppt_y</p:attrName>
                                        </p:attrNameLst>
                                      </p:cBhvr>
                                      <p:tavLst>
                                        <p:tav tm="0">
                                          <p:val>
                                            <p:strVal val="#ppt_y"/>
                                          </p:val>
                                        </p:tav>
                                        <p:tav tm="100000">
                                          <p:val>
                                            <p:strVal val="#ppt_y"/>
                                          </p:val>
                                        </p:tav>
                                      </p:tavLst>
                                    </p:anim>
                                  </p:childTnLst>
                                </p:cTn>
                              </p:par>
                            </p:childTnLst>
                          </p:cTn>
                        </p:par>
                        <p:par>
                          <p:cTn id="108" fill="hold">
                            <p:stCondLst>
                              <p:cond delay="13000"/>
                            </p:stCondLst>
                            <p:childTnLst>
                              <p:par>
                                <p:cTn id="109" presetID="45" presetClass="entr" presetSubtype="0" fill="hold" grpId="0" nodeType="afterEffect">
                                  <p:stCondLst>
                                    <p:cond delay="0"/>
                                  </p:stCondLst>
                                  <p:childTnLst>
                                    <p:set>
                                      <p:cBhvr>
                                        <p:cTn id="110" dur="1" fill="hold">
                                          <p:stCondLst>
                                            <p:cond delay="0"/>
                                          </p:stCondLst>
                                        </p:cTn>
                                        <p:tgtEl>
                                          <p:spTgt spid="61"/>
                                        </p:tgtEl>
                                        <p:attrNameLst>
                                          <p:attrName>style.visibility</p:attrName>
                                        </p:attrNameLst>
                                      </p:cBhvr>
                                      <p:to>
                                        <p:strVal val="visible"/>
                                      </p:to>
                                    </p:set>
                                    <p:animEffect transition="in" filter="fade">
                                      <p:cBhvr>
                                        <p:cTn id="111" dur="1000"/>
                                        <p:tgtEl>
                                          <p:spTgt spid="61"/>
                                        </p:tgtEl>
                                      </p:cBhvr>
                                    </p:animEffect>
                                    <p:anim calcmode="lin" valueType="num">
                                      <p:cBhvr>
                                        <p:cTn id="112" dur="1000" fill="hold"/>
                                        <p:tgtEl>
                                          <p:spTgt spid="61"/>
                                        </p:tgtEl>
                                        <p:attrNameLst>
                                          <p:attrName>ppt_w</p:attrName>
                                        </p:attrNameLst>
                                      </p:cBhvr>
                                      <p:tavLst>
                                        <p:tav tm="0" fmla="#ppt_w*sin(2.5*pi*$)">
                                          <p:val>
                                            <p:fltVal val="0"/>
                                          </p:val>
                                        </p:tav>
                                        <p:tav tm="100000">
                                          <p:val>
                                            <p:fltVal val="1"/>
                                          </p:val>
                                        </p:tav>
                                      </p:tavLst>
                                    </p:anim>
                                    <p:anim calcmode="lin" valueType="num">
                                      <p:cBhvr>
                                        <p:cTn id="113" dur="1000" fill="hold"/>
                                        <p:tgtEl>
                                          <p:spTgt spid="61"/>
                                        </p:tgtEl>
                                        <p:attrNameLst>
                                          <p:attrName>ppt_h</p:attrName>
                                        </p:attrNameLst>
                                      </p:cBhvr>
                                      <p:tavLst>
                                        <p:tav tm="0">
                                          <p:val>
                                            <p:strVal val="#ppt_h"/>
                                          </p:val>
                                        </p:tav>
                                        <p:tav tm="100000">
                                          <p:val>
                                            <p:strVal val="#ppt_h"/>
                                          </p:val>
                                        </p:tav>
                                      </p:tavLst>
                                    </p:anim>
                                  </p:childTnLst>
                                </p:cTn>
                              </p:par>
                            </p:childTnLst>
                          </p:cTn>
                        </p:par>
                        <p:par>
                          <p:cTn id="114" fill="hold">
                            <p:stCondLst>
                              <p:cond delay="14000"/>
                            </p:stCondLst>
                            <p:childTnLst>
                              <p:par>
                                <p:cTn id="115" presetID="16" presetClass="entr" presetSubtype="21" fill="hold" grpId="0" nodeType="after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barn(inVertical)">
                                      <p:cBhvr>
                                        <p:cTn id="117" dur="500"/>
                                        <p:tgtEl>
                                          <p:spTgt spid="65"/>
                                        </p:tgtEl>
                                      </p:cBhvr>
                                    </p:animEffect>
                                  </p:childTnLst>
                                </p:cTn>
                              </p:par>
                            </p:childTnLst>
                          </p:cTn>
                        </p:par>
                        <p:par>
                          <p:cTn id="118" fill="hold">
                            <p:stCondLst>
                              <p:cond delay="14500"/>
                            </p:stCondLst>
                            <p:childTnLst>
                              <p:par>
                                <p:cTn id="119" presetID="16" presetClass="entr" presetSubtype="21" fill="hold" grpId="0" nodeType="afterEffect">
                                  <p:stCondLst>
                                    <p:cond delay="0"/>
                                  </p:stCondLst>
                                  <p:childTnLst>
                                    <p:set>
                                      <p:cBhvr>
                                        <p:cTn id="120" dur="1" fill="hold">
                                          <p:stCondLst>
                                            <p:cond delay="0"/>
                                          </p:stCondLst>
                                        </p:cTn>
                                        <p:tgtEl>
                                          <p:spTgt spid="64"/>
                                        </p:tgtEl>
                                        <p:attrNameLst>
                                          <p:attrName>style.visibility</p:attrName>
                                        </p:attrNameLst>
                                      </p:cBhvr>
                                      <p:to>
                                        <p:strVal val="visible"/>
                                      </p:to>
                                    </p:set>
                                    <p:animEffect transition="in" filter="barn(inVertical)">
                                      <p:cBhvr>
                                        <p:cTn id="121" dur="500"/>
                                        <p:tgtEl>
                                          <p:spTgt spid="64"/>
                                        </p:tgtEl>
                                      </p:cBhvr>
                                    </p:animEffect>
                                  </p:childTnLst>
                                </p:cTn>
                              </p:par>
                            </p:childTnLst>
                          </p:cTn>
                        </p:par>
                        <p:par>
                          <p:cTn id="122" fill="hold">
                            <p:stCondLst>
                              <p:cond delay="15000"/>
                            </p:stCondLst>
                            <p:childTnLst>
                              <p:par>
                                <p:cTn id="123" presetID="16" presetClass="entr" presetSubtype="21" fill="hold" grpId="0" nodeType="after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barn(inVertical)">
                                      <p:cBhvr>
                                        <p:cTn id="125" dur="500"/>
                                        <p:tgtEl>
                                          <p:spTgt spid="62"/>
                                        </p:tgtEl>
                                      </p:cBhvr>
                                    </p:animEffect>
                                  </p:childTnLst>
                                </p:cTn>
                              </p:par>
                            </p:childTnLst>
                          </p:cTn>
                        </p:par>
                        <p:par>
                          <p:cTn id="126" fill="hold">
                            <p:stCondLst>
                              <p:cond delay="15500"/>
                            </p:stCondLst>
                            <p:childTnLst>
                              <p:par>
                                <p:cTn id="127" presetID="16" presetClass="entr" presetSubtype="21" fill="hold" nodeType="after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barn(inVertical)">
                                      <p:cBhvr>
                                        <p:cTn id="1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7" grpId="0" animBg="1"/>
      <p:bldP spid="28" grpId="0" animBg="1"/>
      <p:bldP spid="29" grpId="0" animBg="1"/>
      <p:bldP spid="30" grpId="0" animBg="1"/>
      <p:bldP spid="33" grpId="0" animBg="1"/>
      <p:bldP spid="34" grpId="0" animBg="1"/>
      <p:bldP spid="35" grpId="0" animBg="1"/>
      <p:bldP spid="36" grpId="0" animBg="1"/>
      <p:bldP spid="37" grpId="0" animBg="1"/>
      <p:bldP spid="56" grpId="0" animBg="1"/>
      <p:bldP spid="57" grpId="0" animBg="1"/>
      <p:bldP spid="60" grpId="0" animBg="1"/>
      <p:bldP spid="61" grpId="0" animBg="1"/>
      <p:bldP spid="62" grpId="0" animBg="1"/>
      <p:bldP spid="64" grpId="0" animBg="1"/>
      <p:bldP spid="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4"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r>
              <a:rPr lang="en-US" altLang="zh-CN" dirty="0">
                <a:sym typeface="+mn-lt"/>
              </a:rPr>
              <a:t>05</a:t>
            </a:r>
            <a:endParaRPr lang="en-US" altLang="zh-CN" dirty="0">
              <a:sym typeface="+mn-lt"/>
            </a:endParaRPr>
          </a:p>
        </p:txBody>
      </p:sp>
      <p:sp>
        <p:nvSpPr>
          <p:cNvPr id="4" name="文本框 3"/>
          <p:cNvSpPr txBox="1"/>
          <p:nvPr/>
        </p:nvSpPr>
        <p:spPr>
          <a:xfrm>
            <a:off x="5030545" y="2839655"/>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并查集</a:t>
            </a:r>
            <a:endParaRPr lang="zh-CN" altLang="en-US"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8"/>
          <p:cNvSpPr/>
          <p:nvPr/>
        </p:nvSpPr>
        <p:spPr>
          <a:xfrm>
            <a:off x="569020" y="1516516"/>
            <a:ext cx="4012779" cy="2536400"/>
          </a:xfrm>
          <a:prstGeom prst="rect">
            <a:avLst/>
          </a:prstGeom>
        </p:spPr>
        <p:txBody>
          <a:bodyPr wrap="square">
            <a:spAutoFit/>
          </a:bodyPr>
          <a:lstStyle/>
          <a:p>
            <a:pPr lvl="0">
              <a:lnSpc>
                <a:spcPct val="150000"/>
              </a:lnSpc>
              <a:defRPr/>
            </a:pPr>
            <a:r>
              <a:rPr lang="zh-CN" altLang="en-US" dirty="0">
                <a:solidFill>
                  <a:schemeClr val="bg2"/>
                </a:solidFill>
              </a:rPr>
              <a:t>并查集，在一些有</a:t>
            </a:r>
            <a:r>
              <a:rPr lang="en-US" altLang="zh-CN" dirty="0">
                <a:solidFill>
                  <a:schemeClr val="bg2"/>
                </a:solidFill>
              </a:rPr>
              <a:t>N</a:t>
            </a:r>
            <a:r>
              <a:rPr lang="zh-CN" altLang="en-US" dirty="0">
                <a:solidFill>
                  <a:schemeClr val="bg2"/>
                </a:solidFill>
              </a:rPr>
              <a:t>个元素的</a:t>
            </a:r>
            <a:r>
              <a:rPr lang="zh-CN" altLang="en-US" dirty="0">
                <a:solidFill>
                  <a:schemeClr val="bg2"/>
                </a:solidFill>
                <a:hlinkClick r:id="rId1"/>
              </a:rPr>
              <a:t>集合</a:t>
            </a:r>
            <a:r>
              <a:rPr lang="zh-CN" altLang="en-US" dirty="0">
                <a:solidFill>
                  <a:schemeClr val="bg2"/>
                </a:solidFill>
              </a:rPr>
              <a:t>应用问题中，我们通常是在开始时让每个元素构成一个单元素的集合，然后按一定顺序将属于同一组的元素所在的集合合并，其间要反复查找一个元素在哪个集合中。</a:t>
            </a:r>
            <a:r>
              <a:rPr kumimoji="0" lang="zh-CN" altLang="en-US" sz="1400" b="0" i="0" u="none" strike="noStrike" kern="1200" cap="none" spc="0" normalizeH="0" baseline="0" noProof="0" dirty="0">
                <a:ln>
                  <a:noFill/>
                </a:ln>
                <a:solidFill>
                  <a:schemeClr val="bg2"/>
                </a:solidFill>
                <a:effectLst/>
                <a:uLnTx/>
                <a:uFillTx/>
                <a:cs typeface="+mn-ea"/>
                <a:sym typeface="+mn-lt"/>
              </a:rPr>
              <a:t>。</a:t>
            </a:r>
            <a:endParaRPr kumimoji="0" lang="en-US" altLang="zh-CN" sz="1400" b="0" i="0" u="none" strike="noStrike" kern="1200" cap="none" spc="0" normalizeH="0" baseline="0" noProof="0" dirty="0">
              <a:ln>
                <a:noFill/>
              </a:ln>
              <a:solidFill>
                <a:schemeClr val="bg2"/>
              </a:solidFill>
              <a:effectLst/>
              <a:uLnTx/>
              <a:uFillTx/>
              <a:cs typeface="+mn-ea"/>
              <a:sym typeface="+mn-lt"/>
            </a:endParaRPr>
          </a:p>
        </p:txBody>
      </p:sp>
      <p:sp>
        <p:nvSpPr>
          <p:cNvPr id="18" name="TextBox 39"/>
          <p:cNvSpPr txBox="1"/>
          <p:nvPr/>
        </p:nvSpPr>
        <p:spPr>
          <a:xfrm>
            <a:off x="282693" y="336146"/>
            <a:ext cx="3423947" cy="569387"/>
          </a:xfrm>
          <a:prstGeom prst="rect">
            <a:avLst/>
          </a:prstGeom>
          <a:noFill/>
        </p:spPr>
        <p:txBody>
          <a:bodyPr wrap="square" rtlCol="0">
            <a:spAutoFit/>
          </a:bodyPr>
          <a:lstStyle/>
          <a:p>
            <a:pPr algn="dist"/>
            <a:r>
              <a:rPr lang="zh-CN" altLang="en-US" sz="3100" b="1" dirty="0">
                <a:solidFill>
                  <a:schemeClr val="bg1"/>
                </a:solidFill>
                <a:cs typeface="+mn-ea"/>
                <a:sym typeface="+mn-lt"/>
              </a:rPr>
              <a:t>并查集</a:t>
            </a:r>
            <a:endParaRPr lang="zh-CN" altLang="en-US" sz="3100" b="1" dirty="0">
              <a:solidFill>
                <a:schemeClr val="bg1"/>
              </a:solidFill>
              <a:cs typeface="+mn-ea"/>
              <a:sym typeface="+mn-lt"/>
            </a:endParaRPr>
          </a:p>
        </p:txBody>
      </p:sp>
      <p:pic>
        <p:nvPicPr>
          <p:cNvPr id="3" name="图片 2"/>
          <p:cNvPicPr>
            <a:picLocks noChangeAspect="1"/>
          </p:cNvPicPr>
          <p:nvPr/>
        </p:nvPicPr>
        <p:blipFill>
          <a:blip r:embed="rId2"/>
          <a:stretch>
            <a:fillRect/>
          </a:stretch>
        </p:blipFill>
        <p:spPr>
          <a:xfrm>
            <a:off x="4861962" y="1045837"/>
            <a:ext cx="7047345" cy="381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491"/>
          <p:cNvSpPr>
            <a:spLocks noEditPoints="1"/>
          </p:cNvSpPr>
          <p:nvPr/>
        </p:nvSpPr>
        <p:spPr bwMode="auto">
          <a:xfrm>
            <a:off x="4891795" y="29979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95" name="Freeform 490"/>
          <p:cNvSpPr>
            <a:spLocks noEditPoints="1"/>
          </p:cNvSpPr>
          <p:nvPr/>
        </p:nvSpPr>
        <p:spPr bwMode="auto">
          <a:xfrm>
            <a:off x="4180838" y="1236140"/>
            <a:ext cx="2152127" cy="2152127"/>
          </a:xfrm>
          <a:custGeom>
            <a:avLst/>
            <a:gdLst>
              <a:gd name="T0" fmla="*/ 1225 w 1229"/>
              <a:gd name="T1" fmla="*/ 665 h 1229"/>
              <a:gd name="T2" fmla="*/ 1201 w 1229"/>
              <a:gd name="T3" fmla="*/ 629 h 1229"/>
              <a:gd name="T4" fmla="*/ 1101 w 1229"/>
              <a:gd name="T5" fmla="*/ 598 h 1229"/>
              <a:gd name="T6" fmla="*/ 1039 w 1229"/>
              <a:gd name="T7" fmla="*/ 535 h 1229"/>
              <a:gd name="T8" fmla="*/ 1046 w 1229"/>
              <a:gd name="T9" fmla="*/ 447 h 1229"/>
              <a:gd name="T10" fmla="*/ 1146 w 1229"/>
              <a:gd name="T11" fmla="*/ 354 h 1229"/>
              <a:gd name="T12" fmla="*/ 1152 w 1229"/>
              <a:gd name="T13" fmla="*/ 314 h 1229"/>
              <a:gd name="T14" fmla="*/ 1082 w 1229"/>
              <a:gd name="T15" fmla="*/ 216 h 1229"/>
              <a:gd name="T16" fmla="*/ 1031 w 1229"/>
              <a:gd name="T17" fmla="*/ 209 h 1229"/>
              <a:gd name="T18" fmla="*/ 920 w 1229"/>
              <a:gd name="T19" fmla="*/ 266 h 1229"/>
              <a:gd name="T20" fmla="*/ 848 w 1229"/>
              <a:gd name="T21" fmla="*/ 253 h 1229"/>
              <a:gd name="T22" fmla="*/ 802 w 1229"/>
              <a:gd name="T23" fmla="*/ 206 h 1229"/>
              <a:gd name="T24" fmla="*/ 806 w 1229"/>
              <a:gd name="T25" fmla="*/ 53 h 1229"/>
              <a:gd name="T26" fmla="*/ 782 w 1229"/>
              <a:gd name="T27" fmla="*/ 24 h 1229"/>
              <a:gd name="T28" fmla="*/ 663 w 1229"/>
              <a:gd name="T29" fmla="*/ 4 h 1229"/>
              <a:gd name="T30" fmla="*/ 628 w 1229"/>
              <a:gd name="T31" fmla="*/ 29 h 1229"/>
              <a:gd name="T32" fmla="*/ 586 w 1229"/>
              <a:gd name="T33" fmla="*/ 164 h 1229"/>
              <a:gd name="T34" fmla="*/ 535 w 1229"/>
              <a:gd name="T35" fmla="*/ 192 h 1229"/>
              <a:gd name="T36" fmla="*/ 457 w 1229"/>
              <a:gd name="T37" fmla="*/ 192 h 1229"/>
              <a:gd name="T38" fmla="*/ 363 w 1229"/>
              <a:gd name="T39" fmla="*/ 90 h 1229"/>
              <a:gd name="T40" fmla="*/ 325 w 1229"/>
              <a:gd name="T41" fmla="*/ 79 h 1229"/>
              <a:gd name="T42" fmla="*/ 218 w 1229"/>
              <a:gd name="T43" fmla="*/ 152 h 1229"/>
              <a:gd name="T44" fmla="*/ 210 w 1229"/>
              <a:gd name="T45" fmla="*/ 202 h 1229"/>
              <a:gd name="T46" fmla="*/ 264 w 1229"/>
              <a:gd name="T47" fmla="*/ 309 h 1229"/>
              <a:gd name="T48" fmla="*/ 253 w 1229"/>
              <a:gd name="T49" fmla="*/ 389 h 1229"/>
              <a:gd name="T50" fmla="*/ 195 w 1229"/>
              <a:gd name="T51" fmla="*/ 431 h 1229"/>
              <a:gd name="T52" fmla="*/ 73 w 1229"/>
              <a:gd name="T53" fmla="*/ 421 h 1229"/>
              <a:gd name="T54" fmla="*/ 25 w 1229"/>
              <a:gd name="T55" fmla="*/ 459 h 1229"/>
              <a:gd name="T56" fmla="*/ 6 w 1229"/>
              <a:gd name="T57" fmla="*/ 563 h 1229"/>
              <a:gd name="T58" fmla="*/ 36 w 1229"/>
              <a:gd name="T59" fmla="*/ 607 h 1229"/>
              <a:gd name="T60" fmla="*/ 148 w 1229"/>
              <a:gd name="T61" fmla="*/ 644 h 1229"/>
              <a:gd name="T62" fmla="*/ 195 w 1229"/>
              <a:gd name="T63" fmla="*/ 714 h 1229"/>
              <a:gd name="T64" fmla="*/ 183 w 1229"/>
              <a:gd name="T65" fmla="*/ 783 h 1229"/>
              <a:gd name="T66" fmla="*/ 97 w 1229"/>
              <a:gd name="T67" fmla="*/ 865 h 1229"/>
              <a:gd name="T68" fmla="*/ 87 w 1229"/>
              <a:gd name="T69" fmla="*/ 920 h 1229"/>
              <a:gd name="T70" fmla="*/ 149 w 1229"/>
              <a:gd name="T71" fmla="*/ 1008 h 1229"/>
              <a:gd name="T72" fmla="*/ 201 w 1229"/>
              <a:gd name="T73" fmla="*/ 1021 h 1229"/>
              <a:gd name="T74" fmla="*/ 315 w 1229"/>
              <a:gd name="T75" fmla="*/ 963 h 1229"/>
              <a:gd name="T76" fmla="*/ 400 w 1229"/>
              <a:gd name="T77" fmla="*/ 987 h 1229"/>
              <a:gd name="T78" fmla="*/ 430 w 1229"/>
              <a:gd name="T79" fmla="*/ 1046 h 1229"/>
              <a:gd name="T80" fmla="*/ 425 w 1229"/>
              <a:gd name="T81" fmla="*/ 1163 h 1229"/>
              <a:gd name="T82" fmla="*/ 455 w 1229"/>
              <a:gd name="T83" fmla="*/ 1202 h 1229"/>
              <a:gd name="T84" fmla="*/ 566 w 1229"/>
              <a:gd name="T85" fmla="*/ 1221 h 1229"/>
              <a:gd name="T86" fmla="*/ 610 w 1229"/>
              <a:gd name="T87" fmla="*/ 1199 h 1229"/>
              <a:gd name="T88" fmla="*/ 649 w 1229"/>
              <a:gd name="T89" fmla="*/ 1075 h 1229"/>
              <a:gd name="T90" fmla="*/ 716 w 1229"/>
              <a:gd name="T91" fmla="*/ 1034 h 1229"/>
              <a:gd name="T92" fmla="*/ 794 w 1229"/>
              <a:gd name="T93" fmla="*/ 1054 h 1229"/>
              <a:gd name="T94" fmla="*/ 866 w 1229"/>
              <a:gd name="T95" fmla="*/ 1133 h 1229"/>
              <a:gd name="T96" fmla="*/ 911 w 1229"/>
              <a:gd name="T97" fmla="*/ 1147 h 1229"/>
              <a:gd name="T98" fmla="*/ 1015 w 1229"/>
              <a:gd name="T99" fmla="*/ 1076 h 1229"/>
              <a:gd name="T100" fmla="*/ 1024 w 1229"/>
              <a:gd name="T101" fmla="*/ 1032 h 1229"/>
              <a:gd name="T102" fmla="*/ 961 w 1229"/>
              <a:gd name="T103" fmla="*/ 895 h 1229"/>
              <a:gd name="T104" fmla="*/ 989 w 1229"/>
              <a:gd name="T105" fmla="*/ 831 h 1229"/>
              <a:gd name="T106" fmla="*/ 1045 w 1229"/>
              <a:gd name="T107" fmla="*/ 798 h 1229"/>
              <a:gd name="T108" fmla="*/ 1154 w 1229"/>
              <a:gd name="T109" fmla="*/ 801 h 1229"/>
              <a:gd name="T110" fmla="*/ 1197 w 1229"/>
              <a:gd name="T111" fmla="*/ 785 h 1229"/>
              <a:gd name="T112" fmla="*/ 1225 w 1229"/>
              <a:gd name="T113" fmla="*/ 665 h 1229"/>
              <a:gd name="T114" fmla="*/ 596 w 1229"/>
              <a:gd name="T115" fmla="*/ 729 h 1229"/>
              <a:gd name="T116" fmla="*/ 499 w 1229"/>
              <a:gd name="T117" fmla="*/ 592 h 1229"/>
              <a:gd name="T118" fmla="*/ 636 w 1229"/>
              <a:gd name="T119" fmla="*/ 495 h 1229"/>
              <a:gd name="T120" fmla="*/ 733 w 1229"/>
              <a:gd name="T121" fmla="*/ 632 h 1229"/>
              <a:gd name="T122" fmla="*/ 596 w 1229"/>
              <a:gd name="T123" fmla="*/ 7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1229">
                <a:moveTo>
                  <a:pt x="1225" y="665"/>
                </a:moveTo>
                <a:cubicBezTo>
                  <a:pt x="1229" y="635"/>
                  <a:pt x="1201" y="629"/>
                  <a:pt x="1201" y="629"/>
                </a:cubicBezTo>
                <a:cubicBezTo>
                  <a:pt x="1201" y="629"/>
                  <a:pt x="1154" y="612"/>
                  <a:pt x="1101" y="598"/>
                </a:cubicBezTo>
                <a:cubicBezTo>
                  <a:pt x="1048" y="583"/>
                  <a:pt x="1039" y="535"/>
                  <a:pt x="1039" y="535"/>
                </a:cubicBezTo>
                <a:cubicBezTo>
                  <a:pt x="1013" y="473"/>
                  <a:pt x="1046" y="447"/>
                  <a:pt x="1046" y="447"/>
                </a:cubicBezTo>
                <a:cubicBezTo>
                  <a:pt x="1146" y="354"/>
                  <a:pt x="1146" y="354"/>
                  <a:pt x="1146" y="354"/>
                </a:cubicBezTo>
                <a:cubicBezTo>
                  <a:pt x="1166" y="334"/>
                  <a:pt x="1152" y="314"/>
                  <a:pt x="1152" y="314"/>
                </a:cubicBezTo>
                <a:cubicBezTo>
                  <a:pt x="1082" y="216"/>
                  <a:pt x="1082" y="216"/>
                  <a:pt x="1082" y="216"/>
                </a:cubicBezTo>
                <a:cubicBezTo>
                  <a:pt x="1062" y="189"/>
                  <a:pt x="1031" y="209"/>
                  <a:pt x="1031" y="209"/>
                </a:cubicBezTo>
                <a:cubicBezTo>
                  <a:pt x="920" y="266"/>
                  <a:pt x="920" y="266"/>
                  <a:pt x="920" y="266"/>
                </a:cubicBezTo>
                <a:cubicBezTo>
                  <a:pt x="899" y="275"/>
                  <a:pt x="848" y="253"/>
                  <a:pt x="848" y="253"/>
                </a:cubicBezTo>
                <a:cubicBezTo>
                  <a:pt x="818" y="239"/>
                  <a:pt x="802" y="206"/>
                  <a:pt x="802" y="206"/>
                </a:cubicBezTo>
                <a:cubicBezTo>
                  <a:pt x="806" y="53"/>
                  <a:pt x="806" y="53"/>
                  <a:pt x="806" y="53"/>
                </a:cubicBezTo>
                <a:cubicBezTo>
                  <a:pt x="807" y="32"/>
                  <a:pt x="782" y="24"/>
                  <a:pt x="782" y="24"/>
                </a:cubicBezTo>
                <a:cubicBezTo>
                  <a:pt x="663" y="4"/>
                  <a:pt x="663" y="4"/>
                  <a:pt x="663" y="4"/>
                </a:cubicBezTo>
                <a:cubicBezTo>
                  <a:pt x="635" y="0"/>
                  <a:pt x="628" y="29"/>
                  <a:pt x="628" y="29"/>
                </a:cubicBezTo>
                <a:cubicBezTo>
                  <a:pt x="626" y="35"/>
                  <a:pt x="586" y="164"/>
                  <a:pt x="586" y="164"/>
                </a:cubicBezTo>
                <a:cubicBezTo>
                  <a:pt x="578" y="177"/>
                  <a:pt x="535" y="192"/>
                  <a:pt x="535" y="192"/>
                </a:cubicBezTo>
                <a:cubicBezTo>
                  <a:pt x="494" y="211"/>
                  <a:pt x="457" y="192"/>
                  <a:pt x="457" y="192"/>
                </a:cubicBezTo>
                <a:cubicBezTo>
                  <a:pt x="363" y="90"/>
                  <a:pt x="363" y="90"/>
                  <a:pt x="363" y="90"/>
                </a:cubicBezTo>
                <a:cubicBezTo>
                  <a:pt x="350" y="72"/>
                  <a:pt x="325" y="79"/>
                  <a:pt x="325" y="79"/>
                </a:cubicBezTo>
                <a:cubicBezTo>
                  <a:pt x="218" y="152"/>
                  <a:pt x="218" y="152"/>
                  <a:pt x="218" y="152"/>
                </a:cubicBezTo>
                <a:cubicBezTo>
                  <a:pt x="196" y="170"/>
                  <a:pt x="210" y="202"/>
                  <a:pt x="210" y="202"/>
                </a:cubicBezTo>
                <a:cubicBezTo>
                  <a:pt x="264" y="309"/>
                  <a:pt x="264" y="309"/>
                  <a:pt x="264" y="309"/>
                </a:cubicBezTo>
                <a:cubicBezTo>
                  <a:pt x="284" y="340"/>
                  <a:pt x="253" y="389"/>
                  <a:pt x="253" y="389"/>
                </a:cubicBezTo>
                <a:cubicBezTo>
                  <a:pt x="235" y="421"/>
                  <a:pt x="195" y="431"/>
                  <a:pt x="195" y="431"/>
                </a:cubicBezTo>
                <a:cubicBezTo>
                  <a:pt x="73" y="421"/>
                  <a:pt x="73" y="421"/>
                  <a:pt x="73" y="421"/>
                </a:cubicBezTo>
                <a:cubicBezTo>
                  <a:pt x="30" y="419"/>
                  <a:pt x="25" y="459"/>
                  <a:pt x="25" y="459"/>
                </a:cubicBezTo>
                <a:cubicBezTo>
                  <a:pt x="6" y="563"/>
                  <a:pt x="6" y="563"/>
                  <a:pt x="6" y="563"/>
                </a:cubicBezTo>
                <a:cubicBezTo>
                  <a:pt x="0" y="600"/>
                  <a:pt x="36" y="607"/>
                  <a:pt x="36" y="607"/>
                </a:cubicBezTo>
                <a:cubicBezTo>
                  <a:pt x="148" y="644"/>
                  <a:pt x="148" y="644"/>
                  <a:pt x="148" y="644"/>
                </a:cubicBezTo>
                <a:cubicBezTo>
                  <a:pt x="189" y="655"/>
                  <a:pt x="195" y="714"/>
                  <a:pt x="195" y="714"/>
                </a:cubicBezTo>
                <a:cubicBezTo>
                  <a:pt x="208" y="764"/>
                  <a:pt x="183" y="783"/>
                  <a:pt x="183" y="783"/>
                </a:cubicBezTo>
                <a:cubicBezTo>
                  <a:pt x="97" y="865"/>
                  <a:pt x="97" y="865"/>
                  <a:pt x="97" y="865"/>
                </a:cubicBezTo>
                <a:cubicBezTo>
                  <a:pt x="67" y="888"/>
                  <a:pt x="87" y="920"/>
                  <a:pt x="87" y="920"/>
                </a:cubicBezTo>
                <a:cubicBezTo>
                  <a:pt x="149" y="1008"/>
                  <a:pt x="149" y="1008"/>
                  <a:pt x="149" y="1008"/>
                </a:cubicBezTo>
                <a:cubicBezTo>
                  <a:pt x="179" y="1038"/>
                  <a:pt x="201" y="1021"/>
                  <a:pt x="201" y="1021"/>
                </a:cubicBezTo>
                <a:cubicBezTo>
                  <a:pt x="315" y="963"/>
                  <a:pt x="315" y="963"/>
                  <a:pt x="315" y="963"/>
                </a:cubicBezTo>
                <a:cubicBezTo>
                  <a:pt x="356" y="943"/>
                  <a:pt x="400" y="987"/>
                  <a:pt x="400" y="987"/>
                </a:cubicBezTo>
                <a:cubicBezTo>
                  <a:pt x="437" y="1013"/>
                  <a:pt x="430" y="1046"/>
                  <a:pt x="430" y="1046"/>
                </a:cubicBezTo>
                <a:cubicBezTo>
                  <a:pt x="425" y="1163"/>
                  <a:pt x="425" y="1163"/>
                  <a:pt x="425" y="1163"/>
                </a:cubicBezTo>
                <a:cubicBezTo>
                  <a:pt x="422" y="1190"/>
                  <a:pt x="455" y="1202"/>
                  <a:pt x="455" y="1202"/>
                </a:cubicBezTo>
                <a:cubicBezTo>
                  <a:pt x="566" y="1221"/>
                  <a:pt x="566" y="1221"/>
                  <a:pt x="566" y="1221"/>
                </a:cubicBezTo>
                <a:cubicBezTo>
                  <a:pt x="605" y="1229"/>
                  <a:pt x="610" y="1199"/>
                  <a:pt x="610" y="1199"/>
                </a:cubicBezTo>
                <a:cubicBezTo>
                  <a:pt x="649" y="1075"/>
                  <a:pt x="649" y="1075"/>
                  <a:pt x="649" y="1075"/>
                </a:cubicBezTo>
                <a:cubicBezTo>
                  <a:pt x="661" y="1042"/>
                  <a:pt x="716" y="1034"/>
                  <a:pt x="716" y="1034"/>
                </a:cubicBezTo>
                <a:cubicBezTo>
                  <a:pt x="769" y="1019"/>
                  <a:pt x="794" y="1054"/>
                  <a:pt x="794" y="1054"/>
                </a:cubicBezTo>
                <a:cubicBezTo>
                  <a:pt x="866" y="1133"/>
                  <a:pt x="866" y="1133"/>
                  <a:pt x="866" y="1133"/>
                </a:cubicBezTo>
                <a:cubicBezTo>
                  <a:pt x="880" y="1157"/>
                  <a:pt x="911" y="1147"/>
                  <a:pt x="911" y="1147"/>
                </a:cubicBezTo>
                <a:cubicBezTo>
                  <a:pt x="1015" y="1076"/>
                  <a:pt x="1015" y="1076"/>
                  <a:pt x="1015" y="1076"/>
                </a:cubicBezTo>
                <a:cubicBezTo>
                  <a:pt x="1039" y="1054"/>
                  <a:pt x="1024" y="1032"/>
                  <a:pt x="1024" y="1032"/>
                </a:cubicBezTo>
                <a:cubicBezTo>
                  <a:pt x="961" y="895"/>
                  <a:pt x="961" y="895"/>
                  <a:pt x="961" y="895"/>
                </a:cubicBezTo>
                <a:cubicBezTo>
                  <a:pt x="952" y="871"/>
                  <a:pt x="989" y="831"/>
                  <a:pt x="989" y="831"/>
                </a:cubicBezTo>
                <a:cubicBezTo>
                  <a:pt x="1014" y="796"/>
                  <a:pt x="1045" y="798"/>
                  <a:pt x="1045" y="798"/>
                </a:cubicBezTo>
                <a:cubicBezTo>
                  <a:pt x="1154" y="801"/>
                  <a:pt x="1154" y="801"/>
                  <a:pt x="1154" y="801"/>
                </a:cubicBezTo>
                <a:cubicBezTo>
                  <a:pt x="1194" y="807"/>
                  <a:pt x="1197" y="785"/>
                  <a:pt x="1197" y="785"/>
                </a:cubicBezTo>
                <a:cubicBezTo>
                  <a:pt x="1197" y="785"/>
                  <a:pt x="1220" y="696"/>
                  <a:pt x="1225" y="665"/>
                </a:cubicBezTo>
                <a:close/>
                <a:moveTo>
                  <a:pt x="596" y="729"/>
                </a:moveTo>
                <a:cubicBezTo>
                  <a:pt x="531" y="718"/>
                  <a:pt x="488" y="657"/>
                  <a:pt x="499" y="592"/>
                </a:cubicBezTo>
                <a:cubicBezTo>
                  <a:pt x="510" y="528"/>
                  <a:pt x="571" y="484"/>
                  <a:pt x="636" y="495"/>
                </a:cubicBezTo>
                <a:cubicBezTo>
                  <a:pt x="701" y="507"/>
                  <a:pt x="744" y="568"/>
                  <a:pt x="733" y="632"/>
                </a:cubicBezTo>
                <a:cubicBezTo>
                  <a:pt x="722" y="697"/>
                  <a:pt x="660" y="740"/>
                  <a:pt x="596" y="729"/>
                </a:cubicBezTo>
                <a:close/>
              </a:path>
            </a:pathLst>
          </a:custGeom>
          <a:solidFill>
            <a:srgbClr val="002060"/>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6" name="矩形 5"/>
          <p:cNvSpPr/>
          <p:nvPr/>
        </p:nvSpPr>
        <p:spPr>
          <a:xfrm>
            <a:off x="395579" y="2794205"/>
            <a:ext cx="4142253" cy="1289905"/>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cs typeface="+mn-ea"/>
                <a:sym typeface="+mn-lt"/>
              </a:rPr>
              <a:t>用一段地址连续的存储单元依次存储的数据元素，计算任意一个元素的存储地址的时间是相等的，成为随机存取结构。</a:t>
            </a:r>
            <a:endParaRPr kumimoji="0" lang="en-US" altLang="zh-CN" b="0" i="0" u="none" strike="noStrike" kern="1200" cap="none" spc="0" normalizeH="0" baseline="0" noProof="0" dirty="0">
              <a:ln>
                <a:noFill/>
              </a:ln>
              <a:solidFill>
                <a:prstClr val="white"/>
              </a:solidFill>
              <a:effectLst/>
              <a:uLnTx/>
              <a:uFillTx/>
              <a:cs typeface="+mn-ea"/>
              <a:sym typeface="+mn-lt"/>
            </a:endParaRPr>
          </a:p>
        </p:txBody>
      </p:sp>
      <p:sp>
        <p:nvSpPr>
          <p:cNvPr id="7" name="矩形 6"/>
          <p:cNvSpPr/>
          <p:nvPr/>
        </p:nvSpPr>
        <p:spPr>
          <a:xfrm>
            <a:off x="2635985" y="2064235"/>
            <a:ext cx="8002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solidFill>
                <a:effectLst/>
                <a:uLnTx/>
                <a:uFillTx/>
                <a:cs typeface="+mn-ea"/>
                <a:sym typeface="+mn-lt"/>
              </a:rPr>
              <a:t>特点</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9" name="直接连接符 8"/>
          <p:cNvCxnSpPr/>
          <p:nvPr/>
        </p:nvCxnSpPr>
        <p:spPr>
          <a:xfrm>
            <a:off x="2487046" y="2634717"/>
            <a:ext cx="1418529" cy="0"/>
          </a:xfrm>
          <a:prstGeom prst="line">
            <a:avLst/>
          </a:prstGeom>
          <a:ln w="19050">
            <a:solidFill>
              <a:schemeClr val="bg1"/>
            </a:solidFill>
            <a:headEnd type="ova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8026755" y="2295067"/>
            <a:ext cx="8002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cs typeface="+mn-ea"/>
                <a:sym typeface="+mn-lt"/>
              </a:rPr>
              <a:t>种类</a:t>
            </a: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cxnSp>
        <p:nvCxnSpPr>
          <p:cNvPr id="111" name="直接连接符 110"/>
          <p:cNvCxnSpPr/>
          <p:nvPr/>
        </p:nvCxnSpPr>
        <p:spPr>
          <a:xfrm>
            <a:off x="8110349" y="2974370"/>
            <a:ext cx="1418529" cy="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TextBox 39"/>
          <p:cNvSpPr txBox="1"/>
          <p:nvPr/>
        </p:nvSpPr>
        <p:spPr>
          <a:xfrm>
            <a:off x="395579" y="316042"/>
            <a:ext cx="2909597" cy="584775"/>
          </a:xfrm>
          <a:prstGeom prst="rect">
            <a:avLst/>
          </a:prstGeom>
          <a:noFill/>
        </p:spPr>
        <p:txBody>
          <a:bodyPr wrap="square" rtlCol="0">
            <a:spAutoFit/>
          </a:bodyPr>
          <a:lstStyle/>
          <a:p>
            <a:pPr algn="dist"/>
            <a:r>
              <a:rPr lang="zh-CN" altLang="en-US" sz="3200" b="1" dirty="0">
                <a:solidFill>
                  <a:schemeClr val="bg1"/>
                </a:solidFill>
                <a:cs typeface="+mn-ea"/>
                <a:sym typeface="+mn-lt"/>
              </a:rPr>
              <a:t>数组</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1"/>
          <a:stretch>
            <a:fillRect/>
          </a:stretch>
        </p:blipFill>
        <p:spPr>
          <a:xfrm>
            <a:off x="3803873" y="133067"/>
            <a:ext cx="4343776" cy="2278577"/>
          </a:xfrm>
          <a:prstGeom prst="rect">
            <a:avLst/>
          </a:prstGeom>
        </p:spPr>
      </p:pic>
      <p:pic>
        <p:nvPicPr>
          <p:cNvPr id="5" name="图片 4"/>
          <p:cNvPicPr>
            <a:picLocks noChangeAspect="1"/>
          </p:cNvPicPr>
          <p:nvPr/>
        </p:nvPicPr>
        <p:blipFill>
          <a:blip r:embed="rId2"/>
          <a:stretch>
            <a:fillRect/>
          </a:stretch>
        </p:blipFill>
        <p:spPr>
          <a:xfrm>
            <a:off x="1129062" y="4101104"/>
            <a:ext cx="3071126" cy="2370025"/>
          </a:xfrm>
          <a:prstGeom prst="rect">
            <a:avLst/>
          </a:prstGeom>
        </p:spPr>
      </p:pic>
      <p:sp>
        <p:nvSpPr>
          <p:cNvPr id="16" name="文本框 15"/>
          <p:cNvSpPr txBox="1"/>
          <p:nvPr/>
        </p:nvSpPr>
        <p:spPr>
          <a:xfrm>
            <a:off x="7236625" y="3353717"/>
            <a:ext cx="6096000" cy="3139321"/>
          </a:xfrm>
          <a:prstGeom prst="rect">
            <a:avLst/>
          </a:prstGeom>
          <a:noFill/>
        </p:spPr>
        <p:txBody>
          <a:bodyPr wrap="square">
            <a:spAutoFit/>
          </a:bodyPr>
          <a:lstStyle/>
          <a:p>
            <a:r>
              <a:rPr lang="en-US" altLang="zh-CN" b="0" dirty="0">
                <a:solidFill>
                  <a:srgbClr val="7A3E9D"/>
                </a:solidFill>
                <a:effectLst/>
                <a:highlight>
                  <a:srgbClr val="00FF00"/>
                </a:highlight>
                <a:latin typeface="Consolas" panose="020B0609020204030204" pitchFamily="49" charset="0"/>
              </a:rPr>
              <a:t>int</a:t>
            </a:r>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a</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10</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A3E9D"/>
                </a:solidFill>
                <a:effectLst/>
                <a:highlight>
                  <a:srgbClr val="00FF00"/>
                </a:highlight>
                <a:latin typeface="Consolas" panose="020B0609020204030204" pitchFamily="49" charset="0"/>
              </a:rPr>
              <a:t>double</a:t>
            </a:r>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b</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10</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A3E9D"/>
                </a:solidFill>
                <a:effectLst/>
                <a:highlight>
                  <a:srgbClr val="00FF00"/>
                </a:highlight>
                <a:latin typeface="Consolas" panose="020B0609020204030204" pitchFamily="49" charset="0"/>
              </a:rPr>
              <a:t>char</a:t>
            </a:r>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c</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10</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A3E9D"/>
                </a:solidFill>
                <a:effectLst/>
                <a:highlight>
                  <a:srgbClr val="00FF00"/>
                </a:highlight>
                <a:latin typeface="Consolas" panose="020B0609020204030204" pitchFamily="49" charset="0"/>
              </a:rPr>
              <a:t>char</a:t>
            </a:r>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a</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3</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8</a:t>
            </a:r>
            <a:r>
              <a:rPr lang="en-US" altLang="zh-CN" b="0" dirty="0">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gain</a:t>
            </a:r>
            <a:r>
              <a:rPr lang="en-US" altLang="zh-CN" b="0" dirty="0" err="1">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much</a:t>
            </a:r>
            <a:r>
              <a:rPr lang="en-US" altLang="zh-CN" b="0" dirty="0" err="1">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strong</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A3E9D"/>
                </a:solidFill>
                <a:effectLst/>
                <a:highlight>
                  <a:srgbClr val="00FF00"/>
                </a:highlight>
                <a:latin typeface="Consolas" panose="020B0609020204030204" pitchFamily="49" charset="0"/>
              </a:rPr>
              <a:t>char</a:t>
            </a:r>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7A3E9D"/>
                </a:solidFill>
                <a:effectLst/>
                <a:highlight>
                  <a:srgbClr val="00FF00"/>
                </a:highlight>
                <a:latin typeface="Consolas" panose="020B0609020204030204" pitchFamily="49" charset="0"/>
              </a:rPr>
              <a:t>n</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3</a:t>
            </a:r>
            <a:r>
              <a:rPr lang="en-US" altLang="zh-CN" b="0" dirty="0">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gain</a:t>
            </a:r>
            <a:r>
              <a:rPr lang="en-US" altLang="zh-CN" b="0" dirty="0" err="1">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much</a:t>
            </a:r>
            <a:r>
              <a:rPr lang="en-US" altLang="zh-CN" b="0" dirty="0" err="1">
                <a:solidFill>
                  <a:srgbClr val="777777"/>
                </a:solidFill>
                <a:effectLst/>
                <a:highlight>
                  <a:srgbClr val="00FF00"/>
                </a:highlight>
                <a:latin typeface="Consolas" panose="020B0609020204030204" pitchFamily="49" charset="0"/>
              </a:rPr>
              <a:t>","</a:t>
            </a:r>
            <a:r>
              <a:rPr lang="en-US" altLang="zh-CN" b="0" dirty="0" err="1">
                <a:solidFill>
                  <a:srgbClr val="448C27"/>
                </a:solidFill>
                <a:effectLst/>
                <a:highlight>
                  <a:srgbClr val="00FF00"/>
                </a:highlight>
                <a:latin typeface="Consolas" panose="020B0609020204030204" pitchFamily="49" charset="0"/>
              </a:rPr>
              <a:t>strong</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A3E9D"/>
                </a:solidFill>
                <a:effectLst/>
                <a:highlight>
                  <a:srgbClr val="00FF00"/>
                </a:highlight>
                <a:latin typeface="Consolas" panose="020B0609020204030204" pitchFamily="49" charset="0"/>
              </a:rPr>
              <a:t>struct</a:t>
            </a:r>
            <a:r>
              <a:rPr lang="en-US" altLang="zh-CN" b="0" dirty="0">
                <a:solidFill>
                  <a:srgbClr val="333333"/>
                </a:solidFill>
                <a:effectLst/>
                <a:highlight>
                  <a:srgbClr val="00FF00"/>
                </a:highlight>
                <a:latin typeface="Consolas" panose="020B0609020204030204" pitchFamily="49" charset="0"/>
              </a:rPr>
              <a:t> </a:t>
            </a:r>
            <a:r>
              <a:rPr lang="en-US" altLang="zh-CN" b="1" dirty="0">
                <a:solidFill>
                  <a:srgbClr val="7A3E9D"/>
                </a:solidFill>
                <a:effectLst/>
                <a:highlight>
                  <a:srgbClr val="00FF00"/>
                </a:highlight>
                <a:latin typeface="Consolas" panose="020B0609020204030204" pitchFamily="49" charset="0"/>
              </a:rPr>
              <a:t>node</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int</a:t>
            </a:r>
            <a:r>
              <a:rPr lang="en-US" altLang="zh-CN" b="0" dirty="0">
                <a:solidFill>
                  <a:srgbClr val="333333"/>
                </a:solidFill>
                <a:effectLst/>
                <a:highlight>
                  <a:srgbClr val="00FF00"/>
                </a:highlight>
                <a:latin typeface="Consolas" panose="020B0609020204030204" pitchFamily="49" charset="0"/>
              </a:rPr>
              <a:t> x</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333333"/>
                </a:solidFill>
                <a:effectLst/>
                <a:highlight>
                  <a:srgbClr val="00FF00"/>
                </a:highlight>
                <a:latin typeface="Consolas" panose="020B0609020204030204" pitchFamily="49" charset="0"/>
              </a:rPr>
              <a:t>    </a:t>
            </a:r>
            <a:r>
              <a:rPr lang="en-US" altLang="zh-CN" b="0" dirty="0">
                <a:solidFill>
                  <a:srgbClr val="7A3E9D"/>
                </a:solidFill>
                <a:effectLst/>
                <a:highlight>
                  <a:srgbClr val="00FF00"/>
                </a:highlight>
                <a:latin typeface="Consolas" panose="020B0609020204030204" pitchFamily="49" charset="0"/>
              </a:rPr>
              <a:t>int</a:t>
            </a:r>
            <a:r>
              <a:rPr lang="en-US" altLang="zh-CN" b="0" dirty="0">
                <a:solidFill>
                  <a:srgbClr val="333333"/>
                </a:solidFill>
                <a:effectLst/>
                <a:highlight>
                  <a:srgbClr val="00FF00"/>
                </a:highlight>
                <a:latin typeface="Consolas" panose="020B0609020204030204" pitchFamily="49" charset="0"/>
              </a:rPr>
              <a:t> y</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7A3E9D"/>
                </a:solidFill>
                <a:effectLst/>
                <a:highlight>
                  <a:srgbClr val="00FF00"/>
                </a:highlight>
                <a:latin typeface="Consolas" panose="020B0609020204030204" pitchFamily="49" charset="0"/>
              </a:rPr>
              <a:t>a</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10</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a:p>
            <a:r>
              <a:rPr lang="en-US" altLang="zh-CN" b="0" dirty="0">
                <a:solidFill>
                  <a:srgbClr val="333333"/>
                </a:solidFill>
                <a:effectLst/>
                <a:highlight>
                  <a:srgbClr val="00FF00"/>
                </a:highlight>
                <a:latin typeface="Consolas" panose="020B0609020204030204" pitchFamily="49" charset="0"/>
              </a:rPr>
              <a:t>node </a:t>
            </a:r>
            <a:r>
              <a:rPr lang="en-US" altLang="zh-CN" b="0" dirty="0">
                <a:solidFill>
                  <a:srgbClr val="7A3E9D"/>
                </a:solidFill>
                <a:effectLst/>
                <a:highlight>
                  <a:srgbClr val="00FF00"/>
                </a:highlight>
                <a:latin typeface="Consolas" panose="020B0609020204030204" pitchFamily="49" charset="0"/>
              </a:rPr>
              <a:t>a</a:t>
            </a:r>
            <a:r>
              <a:rPr lang="en-US" altLang="zh-CN" b="0" dirty="0">
                <a:solidFill>
                  <a:srgbClr val="777777"/>
                </a:solidFill>
                <a:effectLst/>
                <a:highlight>
                  <a:srgbClr val="00FF00"/>
                </a:highlight>
                <a:latin typeface="Consolas" panose="020B0609020204030204" pitchFamily="49" charset="0"/>
              </a:rPr>
              <a:t>[</a:t>
            </a:r>
            <a:r>
              <a:rPr lang="en-US" altLang="zh-CN" b="0" dirty="0">
                <a:solidFill>
                  <a:srgbClr val="9C5D27"/>
                </a:solidFill>
                <a:effectLst/>
                <a:highlight>
                  <a:srgbClr val="00FF00"/>
                </a:highlight>
                <a:latin typeface="Consolas" panose="020B0609020204030204" pitchFamily="49" charset="0"/>
              </a:rPr>
              <a:t>10</a:t>
            </a:r>
            <a:r>
              <a:rPr lang="en-US" altLang="zh-CN" b="0" dirty="0">
                <a:solidFill>
                  <a:srgbClr val="777777"/>
                </a:solidFill>
                <a:effectLst/>
                <a:highlight>
                  <a:srgbClr val="00FF00"/>
                </a:highlight>
                <a:latin typeface="Consolas" panose="020B0609020204030204" pitchFamily="49" charset="0"/>
              </a:rPr>
              <a:t>];</a:t>
            </a:r>
            <a:endParaRPr lang="en-US" altLang="zh-CN" b="0" dirty="0">
              <a:solidFill>
                <a:srgbClr val="333333"/>
              </a:solidFill>
              <a:effectLst/>
              <a:highlight>
                <a:srgbClr val="00FF00"/>
              </a:highligh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 calcmode="lin" valueType="num">
                                      <p:cBhvr>
                                        <p:cTn id="9" dur="500" fill="hold"/>
                                        <p:tgtEl>
                                          <p:spTgt spid="95"/>
                                        </p:tgtEl>
                                        <p:attrNameLst>
                                          <p:attrName>style.rotation</p:attrName>
                                        </p:attrNameLst>
                                      </p:cBhvr>
                                      <p:tavLst>
                                        <p:tav tm="0">
                                          <p:val>
                                            <p:fltVal val="360"/>
                                          </p:val>
                                        </p:tav>
                                        <p:tav tm="100000">
                                          <p:val>
                                            <p:fltVal val="0"/>
                                          </p:val>
                                        </p:tav>
                                      </p:tavLst>
                                    </p:anim>
                                    <p:animEffect transition="in" filter="fade">
                                      <p:cBhvr>
                                        <p:cTn id="10" dur="500"/>
                                        <p:tgtEl>
                                          <p:spTgt spid="9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 calcmode="lin" valueType="num">
                                      <p:cBhvr>
                                        <p:cTn id="16" dur="500" fill="hold"/>
                                        <p:tgtEl>
                                          <p:spTgt spid="38"/>
                                        </p:tgtEl>
                                        <p:attrNameLst>
                                          <p:attrName>style.rotation</p:attrName>
                                        </p:attrNameLst>
                                      </p:cBhvr>
                                      <p:tavLst>
                                        <p:tav tm="0">
                                          <p:val>
                                            <p:fltVal val="360"/>
                                          </p:val>
                                        </p:tav>
                                        <p:tav tm="100000">
                                          <p:val>
                                            <p:fltVal val="0"/>
                                          </p:val>
                                        </p:tav>
                                      </p:tavLst>
                                    </p:anim>
                                    <p:animEffect transition="in" filter="fade">
                                      <p:cBhvr>
                                        <p:cTn id="17" dur="500"/>
                                        <p:tgtEl>
                                          <p:spTgt spid="38"/>
                                        </p:tgtEl>
                                      </p:cBhvr>
                                    </p:animEffect>
                                  </p:childTnLst>
                                </p:cTn>
                              </p:par>
                            </p:childTnLst>
                          </p:cTn>
                        </p:par>
                        <p:par>
                          <p:cTn id="18" fill="hold">
                            <p:stCondLst>
                              <p:cond delay="1000"/>
                            </p:stCondLst>
                            <p:childTnLst>
                              <p:par>
                                <p:cTn id="19" presetID="8" presetClass="emph" presetSubtype="0" fill="hold" grpId="1" nodeType="afterEffect">
                                  <p:stCondLst>
                                    <p:cond delay="0"/>
                                  </p:stCondLst>
                                  <p:childTnLst>
                                    <p:animRot by="21600000">
                                      <p:cBhvr>
                                        <p:cTn id="20" dur="2000" fill="hold"/>
                                        <p:tgtEl>
                                          <p:spTgt spid="95"/>
                                        </p:tgtEl>
                                        <p:attrNameLst>
                                          <p:attrName>r</p:attrName>
                                        </p:attrNameLst>
                                      </p:cBhvr>
                                    </p:animRot>
                                  </p:childTnLst>
                                </p:cTn>
                              </p:par>
                            </p:childTnLst>
                          </p:cTn>
                        </p:par>
                        <p:par>
                          <p:cTn id="21" fill="hold">
                            <p:stCondLst>
                              <p:cond delay="3000"/>
                            </p:stCondLst>
                            <p:childTnLst>
                              <p:par>
                                <p:cTn id="22" presetID="8" presetClass="emph" presetSubtype="0" fill="hold" grpId="1" nodeType="afterEffect">
                                  <p:stCondLst>
                                    <p:cond delay="0"/>
                                  </p:stCondLst>
                                  <p:childTnLst>
                                    <p:animRot by="21600000">
                                      <p:cBhvr>
                                        <p:cTn id="23" dur="2000" fill="hold"/>
                                        <p:tgtEl>
                                          <p:spTgt spid="38"/>
                                        </p:tgtEl>
                                        <p:attrNameLst>
                                          <p:attrName>r</p:attrName>
                                        </p:attrNameLst>
                                      </p:cBhvr>
                                    </p:animRot>
                                  </p:childTnLst>
                                </p:cTn>
                              </p:par>
                            </p:childTnLst>
                          </p:cTn>
                        </p:par>
                        <p:par>
                          <p:cTn id="24" fill="hold">
                            <p:stCondLst>
                              <p:cond delay="50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5500"/>
                            </p:stCondLst>
                            <p:childTnLst>
                              <p:par>
                                <p:cTn id="31" presetID="53" presetClass="entr" presetSubtype="16" fill="hold" grpId="0" nodeType="after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p:cTn id="33" dur="500" fill="hold"/>
                                        <p:tgtEl>
                                          <p:spTgt spid="110"/>
                                        </p:tgtEl>
                                        <p:attrNameLst>
                                          <p:attrName>ppt_w</p:attrName>
                                        </p:attrNameLst>
                                      </p:cBhvr>
                                      <p:tavLst>
                                        <p:tav tm="0">
                                          <p:val>
                                            <p:fltVal val="0"/>
                                          </p:val>
                                        </p:tav>
                                        <p:tav tm="100000">
                                          <p:val>
                                            <p:strVal val="#ppt_w"/>
                                          </p:val>
                                        </p:tav>
                                      </p:tavLst>
                                    </p:anim>
                                    <p:anim calcmode="lin" valueType="num">
                                      <p:cBhvr>
                                        <p:cTn id="34" dur="500" fill="hold"/>
                                        <p:tgtEl>
                                          <p:spTgt spid="110"/>
                                        </p:tgtEl>
                                        <p:attrNameLst>
                                          <p:attrName>ppt_h</p:attrName>
                                        </p:attrNameLst>
                                      </p:cBhvr>
                                      <p:tavLst>
                                        <p:tav tm="0">
                                          <p:val>
                                            <p:fltVal val="0"/>
                                          </p:val>
                                        </p:tav>
                                        <p:tav tm="100000">
                                          <p:val>
                                            <p:strVal val="#ppt_h"/>
                                          </p:val>
                                        </p:tav>
                                      </p:tavLst>
                                    </p:anim>
                                    <p:animEffect transition="in" filter="fade">
                                      <p:cBhvr>
                                        <p:cTn id="35" dur="500"/>
                                        <p:tgtEl>
                                          <p:spTgt spid="110"/>
                                        </p:tgtEl>
                                      </p:cBhvr>
                                    </p:animEffect>
                                  </p:childTnLst>
                                </p:cTn>
                              </p:par>
                            </p:childTnLst>
                          </p:cTn>
                        </p:par>
                        <p:par>
                          <p:cTn id="36" fill="hold">
                            <p:stCondLst>
                              <p:cond delay="6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6500"/>
                            </p:stCondLst>
                            <p:childTnLst>
                              <p:par>
                                <p:cTn id="41" presetID="22" presetClass="entr" presetSubtype="8" fill="hold" nodeType="afterEffect">
                                  <p:stCondLst>
                                    <p:cond delay="0"/>
                                  </p:stCondLst>
                                  <p:childTnLst>
                                    <p:set>
                                      <p:cBhvr>
                                        <p:cTn id="42" dur="1" fill="hold">
                                          <p:stCondLst>
                                            <p:cond delay="0"/>
                                          </p:stCondLst>
                                        </p:cTn>
                                        <p:tgtEl>
                                          <p:spTgt spid="111"/>
                                        </p:tgtEl>
                                        <p:attrNameLst>
                                          <p:attrName>style.visibility</p:attrName>
                                        </p:attrNameLst>
                                      </p:cBhvr>
                                      <p:to>
                                        <p:strVal val="visible"/>
                                      </p:to>
                                    </p:set>
                                    <p:animEffect transition="in" filter="wipe(left)">
                                      <p:cBhvr>
                                        <p:cTn id="43" dur="500"/>
                                        <p:tgtEl>
                                          <p:spTgt spid="111"/>
                                        </p:tgtEl>
                                      </p:cBhvr>
                                    </p:animEffect>
                                  </p:childTnLst>
                                </p:cTn>
                              </p:par>
                            </p:childTnLst>
                          </p:cTn>
                        </p:par>
                        <p:par>
                          <p:cTn id="44" fill="hold">
                            <p:stCondLst>
                              <p:cond delay="7000"/>
                            </p:stCondLst>
                            <p:childTnLst>
                              <p:par>
                                <p:cTn id="45" presetID="22" presetClass="entr" presetSubtype="4"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95" grpId="0" animBg="1"/>
      <p:bldP spid="95" grpId="1" animBg="1"/>
      <p:bldP spid="6" grpId="0"/>
      <p:bldP spid="7" grpId="0"/>
      <p:bldP spid="1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Text_1"/>
          <p:cNvSpPr/>
          <p:nvPr>
            <p:custDataLst>
              <p:tags r:id="rId1"/>
            </p:custDataLst>
          </p:nvPr>
        </p:nvSpPr>
        <p:spPr>
          <a:xfrm>
            <a:off x="7536813" y="1053767"/>
            <a:ext cx="2865175" cy="724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78043" tIns="0" rIns="178043" bIns="0" rtlCol="0" anchor="t">
            <a:noAutofit/>
          </a:bodyPr>
          <a:lstStyle/>
          <a:p>
            <a:pPr marL="0" marR="0" lvl="0" indent="0" algn="ctr" defTabSz="914400" rtl="0" eaLnBrk="1" fontAlgn="auto" latinLnBrk="0" hangingPunct="1">
              <a:lnSpc>
                <a:spcPct val="120000"/>
              </a:lnSpc>
              <a:spcBef>
                <a:spcPts val="0"/>
              </a:spcBef>
              <a:spcAft>
                <a:spcPts val="0"/>
              </a:spcAft>
              <a:buClr>
                <a:srgbClr val="5B9BD5"/>
              </a:buClr>
              <a:buSzTx/>
              <a:buFontTx/>
              <a:buNone/>
              <a:defRPr/>
            </a:pPr>
            <a:r>
              <a:rPr kumimoji="0" lang="zh-CN" altLang="en-US" sz="3600" b="1" i="0" u="none" strike="noStrike" kern="1200" cap="none" spc="0" normalizeH="0" baseline="0" noProof="0" dirty="0">
                <a:ln>
                  <a:noFill/>
                </a:ln>
                <a:solidFill>
                  <a:prstClr val="white"/>
                </a:solidFill>
                <a:effectLst/>
                <a:uLnTx/>
                <a:uFillTx/>
                <a:cs typeface="+mn-ea"/>
                <a:sym typeface="+mn-lt"/>
              </a:rPr>
              <a:t>核心问题</a:t>
            </a:r>
            <a:endParaRPr kumimoji="0" lang="en-US" altLang="zh-CN" sz="3200" b="1" i="0" u="none" strike="noStrike" kern="1200" cap="none" spc="0" normalizeH="0" baseline="0" noProof="0" dirty="0">
              <a:ln>
                <a:noFill/>
              </a:ln>
              <a:solidFill>
                <a:prstClr val="white"/>
              </a:solidFill>
              <a:effectLst/>
              <a:uLnTx/>
              <a:uFillTx/>
              <a:cs typeface="+mn-ea"/>
              <a:sym typeface="+mn-lt"/>
            </a:endParaRPr>
          </a:p>
        </p:txBody>
      </p:sp>
      <p:sp>
        <p:nvSpPr>
          <p:cNvPr id="5" name="矩形 4"/>
          <p:cNvSpPr/>
          <p:nvPr/>
        </p:nvSpPr>
        <p:spPr>
          <a:xfrm>
            <a:off x="807154" y="1187398"/>
            <a:ext cx="5048515" cy="5029390"/>
          </a:xfrm>
          <a:prstGeom prst="rect">
            <a:avLst/>
          </a:prstGeom>
        </p:spPr>
        <p:txBody>
          <a:bodyPr wrap="square">
            <a:spAutoFit/>
          </a:bodyPr>
          <a:lstStyle/>
          <a:p>
            <a:pPr lvl="0">
              <a:lnSpc>
                <a:spcPct val="150000"/>
              </a:lnSpc>
              <a:defRPr/>
            </a:pPr>
            <a:r>
              <a:rPr lang="zh-CN" altLang="en-US" dirty="0">
                <a:solidFill>
                  <a:schemeClr val="bg1"/>
                </a:solidFill>
              </a:rPr>
              <a:t>江湖上散落着各式各样的大侠，有上千个之多。他们没有什么正当职业，整天背着剑在外面走来走去，碰到和自己不是一路人的，就免不了要打一架。但大侠们有一个优点就是讲义气，绝对不打自己的朋友。而且他们信奉“朋友的朋友就是我的朋友”，只要是能通过朋友关系串联起来的，不管拐了多少个弯，都认为是自己人。这样一来，江湖上就形成了一个一个的帮派，通过两两之间的朋友关系串联起来。而不在同一个帮派的人，无论如何都无法通过朋友关系连起来，于是就可以放心往死了打。但是两个原本互不相识的人，如何判断是否属于一个朋友圈呢？</a:t>
            </a:r>
            <a:endParaRPr kumimoji="0" lang="en-US" altLang="zh-CN" sz="1400" b="0" i="0" u="none" strike="noStrike" kern="1200" cap="none" spc="0" normalizeH="0" baseline="0" noProof="0" dirty="0">
              <a:ln>
                <a:noFill/>
              </a:ln>
              <a:solidFill>
                <a:schemeClr val="bg1"/>
              </a:solidFill>
              <a:effectLst/>
              <a:uLnTx/>
              <a:uFillTx/>
              <a:cs typeface="+mn-ea"/>
              <a:sym typeface="+mn-lt"/>
            </a:endParaRPr>
          </a:p>
        </p:txBody>
      </p:sp>
      <p:sp>
        <p:nvSpPr>
          <p:cNvPr id="14" name="TextBox 39"/>
          <p:cNvSpPr txBox="1"/>
          <p:nvPr/>
        </p:nvSpPr>
        <p:spPr>
          <a:xfrm>
            <a:off x="395579" y="325567"/>
            <a:ext cx="3076423" cy="584775"/>
          </a:xfrm>
          <a:prstGeom prst="rect">
            <a:avLst/>
          </a:prstGeom>
          <a:noFill/>
        </p:spPr>
        <p:txBody>
          <a:bodyPr wrap="square" rtlCol="0">
            <a:spAutoFit/>
          </a:bodyPr>
          <a:lstStyle/>
          <a:p>
            <a:pPr algn="dist"/>
            <a:r>
              <a:rPr lang="zh-CN" altLang="en-US" sz="3200" b="1" dirty="0">
                <a:solidFill>
                  <a:schemeClr val="bg1"/>
                </a:solidFill>
                <a:cs typeface="+mn-ea"/>
                <a:sym typeface="+mn-lt"/>
              </a:rPr>
              <a:t>并查集</a:t>
            </a:r>
            <a:endParaRPr lang="zh-CN" altLang="en-US" sz="3200" b="1" dirty="0">
              <a:solidFill>
                <a:schemeClr val="bg1"/>
              </a:solidFill>
              <a:cs typeface="+mn-ea"/>
              <a:sym typeface="+mn-lt"/>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402" y="1941279"/>
            <a:ext cx="5735996" cy="39546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509" y="831272"/>
            <a:ext cx="5107709" cy="3416320"/>
          </a:xfrm>
          <a:prstGeom prst="rect">
            <a:avLst/>
          </a:prstGeom>
          <a:noFill/>
        </p:spPr>
        <p:txBody>
          <a:bodyPr wrap="square" rtlCol="0">
            <a:spAutoFit/>
          </a:bodyPr>
          <a:lstStyle/>
          <a:p>
            <a:r>
              <a:rPr lang="zh-CN" altLang="en-US" b="0" i="0" dirty="0">
                <a:solidFill>
                  <a:schemeClr val="bg1"/>
                </a:solidFill>
                <a:effectLst/>
                <a:latin typeface="-apple-system"/>
              </a:rPr>
              <a:t>下面我们来看并查集的实现。 </a:t>
            </a:r>
            <a:endParaRPr lang="en-US" altLang="zh-CN" b="0" i="0" dirty="0">
              <a:solidFill>
                <a:schemeClr val="bg1"/>
              </a:solidFill>
              <a:effectLst/>
              <a:latin typeface="-apple-system"/>
            </a:endParaRPr>
          </a:p>
          <a:p>
            <a:r>
              <a:rPr lang="en-US" altLang="zh-CN" dirty="0">
                <a:solidFill>
                  <a:schemeClr val="bg1"/>
                </a:solidFill>
                <a:latin typeface="-apple-system"/>
              </a:rPr>
              <a:t>c</a:t>
            </a:r>
            <a:r>
              <a:rPr lang="en-US" altLang="zh-CN" b="0" i="0" dirty="0">
                <a:solidFill>
                  <a:schemeClr val="bg1"/>
                </a:solidFill>
                <a:effectLst/>
                <a:latin typeface="-apple-system"/>
              </a:rPr>
              <a:t>onst int </a:t>
            </a:r>
            <a:r>
              <a:rPr lang="en-US" altLang="zh-CN" b="0" i="0" dirty="0" err="1">
                <a:solidFill>
                  <a:schemeClr val="bg1"/>
                </a:solidFill>
                <a:effectLst/>
                <a:latin typeface="-apple-system"/>
              </a:rPr>
              <a:t>maxn</a:t>
            </a:r>
            <a:r>
              <a:rPr lang="en-US" altLang="zh-CN" b="0" i="0" dirty="0">
                <a:solidFill>
                  <a:schemeClr val="bg1"/>
                </a:solidFill>
                <a:effectLst/>
                <a:latin typeface="-apple-system"/>
              </a:rPr>
              <a:t>=1e5;</a:t>
            </a:r>
            <a:endParaRPr lang="en-US" altLang="zh-CN" b="0" i="0" dirty="0">
              <a:solidFill>
                <a:schemeClr val="bg1"/>
              </a:solidFill>
              <a:effectLst/>
              <a:latin typeface="-apple-system"/>
            </a:endParaRPr>
          </a:p>
          <a:p>
            <a:r>
              <a:rPr lang="en-US" altLang="zh-CN" b="0" i="0" dirty="0">
                <a:solidFill>
                  <a:schemeClr val="bg1"/>
                </a:solidFill>
                <a:effectLst/>
                <a:latin typeface="-apple-system"/>
              </a:rPr>
              <a:t>int pre[</a:t>
            </a:r>
            <a:r>
              <a:rPr lang="en-US" altLang="zh-CN" b="0" i="0" dirty="0" err="1">
                <a:solidFill>
                  <a:schemeClr val="bg1"/>
                </a:solidFill>
                <a:effectLst/>
                <a:latin typeface="-apple-system"/>
              </a:rPr>
              <a:t>maxn</a:t>
            </a:r>
            <a:r>
              <a:rPr lang="en-US" altLang="zh-CN" b="0" i="0" dirty="0">
                <a:solidFill>
                  <a:schemeClr val="bg1"/>
                </a:solidFill>
                <a:effectLst/>
                <a:latin typeface="-apple-system"/>
              </a:rPr>
              <a:t>]; </a:t>
            </a:r>
            <a:endParaRPr lang="en-US" altLang="zh-CN" b="0" i="0" dirty="0">
              <a:solidFill>
                <a:schemeClr val="bg1"/>
              </a:solidFill>
              <a:effectLst/>
              <a:latin typeface="-apple-system"/>
            </a:endParaRPr>
          </a:p>
          <a:p>
            <a:r>
              <a:rPr lang="zh-CN" altLang="en-US" b="0" i="0" dirty="0">
                <a:solidFill>
                  <a:schemeClr val="bg1"/>
                </a:solidFill>
                <a:effectLst/>
                <a:latin typeface="-apple-system"/>
              </a:rPr>
              <a:t>这个数组，记录了每个大侠的上级是谁。</a:t>
            </a:r>
            <a:endParaRPr lang="en-US" altLang="zh-CN" b="0" i="0" dirty="0">
              <a:solidFill>
                <a:schemeClr val="bg1"/>
              </a:solidFill>
              <a:effectLst/>
              <a:latin typeface="-apple-system"/>
            </a:endParaRPr>
          </a:p>
          <a:p>
            <a:r>
              <a:rPr lang="zh-CN" altLang="en-US" b="0" i="0" dirty="0">
                <a:solidFill>
                  <a:schemeClr val="bg1"/>
                </a:solidFill>
                <a:effectLst/>
                <a:latin typeface="-apple-system"/>
              </a:rPr>
              <a:t>大侠们从</a:t>
            </a:r>
            <a:r>
              <a:rPr lang="en-US" altLang="zh-CN" b="0" i="0" dirty="0">
                <a:solidFill>
                  <a:schemeClr val="bg1"/>
                </a:solidFill>
                <a:effectLst/>
                <a:latin typeface="-apple-system"/>
              </a:rPr>
              <a:t>1</a:t>
            </a:r>
            <a:r>
              <a:rPr lang="zh-CN" altLang="en-US" b="0" i="0" dirty="0">
                <a:solidFill>
                  <a:schemeClr val="bg1"/>
                </a:solidFill>
                <a:effectLst/>
                <a:latin typeface="-apple-system"/>
              </a:rPr>
              <a:t>或者</a:t>
            </a:r>
            <a:r>
              <a:rPr lang="en-US" altLang="zh-CN" b="0" i="0" dirty="0">
                <a:solidFill>
                  <a:schemeClr val="bg1"/>
                </a:solidFill>
                <a:effectLst/>
                <a:latin typeface="-apple-system"/>
              </a:rPr>
              <a:t>0</a:t>
            </a:r>
            <a:r>
              <a:rPr lang="zh-CN" altLang="en-US" b="0" i="0" dirty="0">
                <a:solidFill>
                  <a:schemeClr val="bg1"/>
                </a:solidFill>
                <a:effectLst/>
                <a:latin typeface="-apple-system"/>
              </a:rPr>
              <a:t>开始编号（依据题意而定），</a:t>
            </a:r>
            <a:r>
              <a:rPr lang="en-US" altLang="zh-CN" b="0" i="0" dirty="0">
                <a:solidFill>
                  <a:schemeClr val="bg1"/>
                </a:solidFill>
                <a:effectLst/>
                <a:latin typeface="-apple-system"/>
              </a:rPr>
              <a:t>pre[15]=3</a:t>
            </a:r>
            <a:r>
              <a:rPr lang="zh-CN" altLang="en-US" b="0" i="0" dirty="0">
                <a:solidFill>
                  <a:schemeClr val="bg1"/>
                </a:solidFill>
                <a:effectLst/>
                <a:latin typeface="-apple-system"/>
              </a:rPr>
              <a:t>就表示</a:t>
            </a:r>
            <a:r>
              <a:rPr lang="en-US" altLang="zh-CN" b="0" i="0" dirty="0">
                <a:solidFill>
                  <a:schemeClr val="bg1"/>
                </a:solidFill>
                <a:effectLst/>
                <a:latin typeface="-apple-system"/>
              </a:rPr>
              <a:t>15</a:t>
            </a:r>
            <a:r>
              <a:rPr lang="zh-CN" altLang="en-US" b="0" i="0" dirty="0">
                <a:solidFill>
                  <a:schemeClr val="bg1"/>
                </a:solidFill>
                <a:effectLst/>
                <a:latin typeface="-apple-system"/>
              </a:rPr>
              <a:t>号大侠的上级是</a:t>
            </a:r>
            <a:r>
              <a:rPr lang="en-US" altLang="zh-CN" b="0" i="0" dirty="0">
                <a:solidFill>
                  <a:schemeClr val="bg1"/>
                </a:solidFill>
                <a:effectLst/>
                <a:latin typeface="-apple-system"/>
              </a:rPr>
              <a:t>3</a:t>
            </a:r>
            <a:r>
              <a:rPr lang="zh-CN" altLang="en-US" b="0" i="0" dirty="0">
                <a:solidFill>
                  <a:schemeClr val="bg1"/>
                </a:solidFill>
                <a:effectLst/>
                <a:latin typeface="-apple-system"/>
              </a:rPr>
              <a:t>号大侠。如果一个人的上级就是他自己，那说明他就是掌门人了，查找到此为止。也有孤家寡人自成一派的，比如欧阳锋，那么他的上级就是他自己。每个人都只认自己的上级。比如胡青牛同学只知道自己的上级是杨左使。张无忌是谁？不认识！要想知道自己的掌门是谁，只能一级级查上去。</a:t>
            </a:r>
            <a:endParaRPr lang="zh-CN" altLang="en-US" dirty="0">
              <a:solidFill>
                <a:schemeClr val="bg1"/>
              </a:solidFill>
            </a:endParaRPr>
          </a:p>
        </p:txBody>
      </p:sp>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360020" y="149424"/>
            <a:ext cx="5735996" cy="3954631"/>
          </a:xfrm>
          <a:prstGeom prst="rect">
            <a:avLst/>
          </a:prstGeom>
        </p:spPr>
      </p:pic>
      <p:pic>
        <p:nvPicPr>
          <p:cNvPr id="4" name="图片 3"/>
          <p:cNvPicPr>
            <a:picLocks noChangeAspect="1"/>
          </p:cNvPicPr>
          <p:nvPr/>
        </p:nvPicPr>
        <p:blipFill>
          <a:blip r:embed="rId2"/>
          <a:stretch>
            <a:fillRect/>
          </a:stretch>
        </p:blipFill>
        <p:spPr>
          <a:xfrm>
            <a:off x="354817" y="4459488"/>
            <a:ext cx="3734124" cy="1356478"/>
          </a:xfrm>
          <a:prstGeom prst="rect">
            <a:avLst/>
          </a:prstGeom>
        </p:spPr>
      </p:pic>
      <p:sp>
        <p:nvSpPr>
          <p:cNvPr id="5" name="文本框 4"/>
          <p:cNvSpPr txBox="1"/>
          <p:nvPr/>
        </p:nvSpPr>
        <p:spPr>
          <a:xfrm>
            <a:off x="4604327" y="4197878"/>
            <a:ext cx="1671782" cy="523220"/>
          </a:xfrm>
          <a:prstGeom prst="rect">
            <a:avLst/>
          </a:prstGeom>
          <a:noFill/>
        </p:spPr>
        <p:txBody>
          <a:bodyPr wrap="square" rtlCol="0">
            <a:spAutoFit/>
          </a:bodyPr>
          <a:lstStyle/>
          <a:p>
            <a:r>
              <a:rPr lang="zh-CN" altLang="en-US" sz="2800" dirty="0">
                <a:solidFill>
                  <a:schemeClr val="bg1"/>
                </a:solidFill>
              </a:rPr>
              <a:t>查找</a:t>
            </a:r>
            <a:endParaRPr lang="zh-CN" altLang="en-US" sz="2800" dirty="0">
              <a:solidFill>
                <a:schemeClr val="bg1"/>
              </a:solidFill>
            </a:endParaRPr>
          </a:p>
        </p:txBody>
      </p:sp>
      <p:pic>
        <p:nvPicPr>
          <p:cNvPr id="13" name="图片 12"/>
          <p:cNvPicPr>
            <a:picLocks noChangeAspect="1"/>
          </p:cNvPicPr>
          <p:nvPr/>
        </p:nvPicPr>
        <p:blipFill>
          <a:blip r:embed="rId3"/>
          <a:stretch>
            <a:fillRect/>
          </a:stretch>
        </p:blipFill>
        <p:spPr>
          <a:xfrm>
            <a:off x="5560174" y="4459488"/>
            <a:ext cx="5357324" cy="18213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9"/>
          <p:cNvSpPr txBox="1"/>
          <p:nvPr/>
        </p:nvSpPr>
        <p:spPr>
          <a:xfrm>
            <a:off x="395579" y="325567"/>
            <a:ext cx="3076423" cy="584775"/>
          </a:xfrm>
          <a:prstGeom prst="rect">
            <a:avLst/>
          </a:prstGeom>
          <a:noFill/>
        </p:spPr>
        <p:txBody>
          <a:bodyPr wrap="square" rtlCol="0">
            <a:spAutoFit/>
          </a:bodyPr>
          <a:lstStyle/>
          <a:p>
            <a:pPr algn="dist"/>
            <a:r>
              <a:rPr lang="zh-CN" altLang="en-US" sz="3200" b="1" dirty="0">
                <a:solidFill>
                  <a:schemeClr val="bg1"/>
                </a:solidFill>
                <a:cs typeface="+mn-ea"/>
                <a:sym typeface="+mn-lt"/>
              </a:rPr>
              <a:t>并查集</a:t>
            </a:r>
            <a:endParaRPr lang="zh-CN" altLang="en-US" sz="3200" b="1" dirty="0">
              <a:solidFill>
                <a:schemeClr val="bg1"/>
              </a:solidFill>
              <a:cs typeface="+mn-ea"/>
              <a:sym typeface="+mn-lt"/>
            </a:endParaRPr>
          </a:p>
        </p:txBody>
      </p:sp>
      <p:sp>
        <p:nvSpPr>
          <p:cNvPr id="4" name="文本框 3"/>
          <p:cNvSpPr txBox="1"/>
          <p:nvPr/>
        </p:nvSpPr>
        <p:spPr>
          <a:xfrm>
            <a:off x="720436" y="1062182"/>
            <a:ext cx="1625600" cy="584775"/>
          </a:xfrm>
          <a:prstGeom prst="rect">
            <a:avLst/>
          </a:prstGeom>
          <a:noFill/>
        </p:spPr>
        <p:txBody>
          <a:bodyPr wrap="square" rtlCol="0">
            <a:spAutoFit/>
          </a:bodyPr>
          <a:lstStyle/>
          <a:p>
            <a:r>
              <a:rPr lang="zh-CN" altLang="en-US" sz="3200" dirty="0">
                <a:solidFill>
                  <a:schemeClr val="bg1"/>
                </a:solidFill>
              </a:rPr>
              <a:t>合并</a:t>
            </a:r>
            <a:endParaRPr lang="zh-CN" altLang="en-US" sz="3200" dirty="0">
              <a:solidFill>
                <a:schemeClr val="bg1"/>
              </a:solidFill>
            </a:endParaRPr>
          </a:p>
        </p:txBody>
      </p:sp>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9947" y="127815"/>
            <a:ext cx="5735996" cy="3954631"/>
          </a:xfrm>
          <a:prstGeom prst="rect">
            <a:avLst/>
          </a:prstGeom>
        </p:spPr>
      </p:pic>
      <p:sp>
        <p:nvSpPr>
          <p:cNvPr id="6" name="文本框 5"/>
          <p:cNvSpPr txBox="1"/>
          <p:nvPr/>
        </p:nvSpPr>
        <p:spPr>
          <a:xfrm>
            <a:off x="4094757" y="438339"/>
            <a:ext cx="2145190" cy="1200329"/>
          </a:xfrm>
          <a:prstGeom prst="rect">
            <a:avLst/>
          </a:prstGeom>
          <a:noFill/>
        </p:spPr>
        <p:txBody>
          <a:bodyPr wrap="square" rtlCol="0">
            <a:spAutoFit/>
          </a:bodyPr>
          <a:lstStyle/>
          <a:p>
            <a:r>
              <a:rPr lang="zh-CN" altLang="en-US" dirty="0">
                <a:solidFill>
                  <a:schemeClr val="bg1"/>
                </a:solidFill>
              </a:rPr>
              <a:t>灭绝师太爱上了虚竹，那么这两个门派就得合并，不能再打了。</a:t>
            </a:r>
            <a:endParaRPr lang="zh-CN" altLang="en-US" dirty="0">
              <a:solidFill>
                <a:schemeClr val="bg1"/>
              </a:solidFill>
            </a:endParaRPr>
          </a:p>
        </p:txBody>
      </p:sp>
      <p:pic>
        <p:nvPicPr>
          <p:cNvPr id="7" name="图片 6"/>
          <p:cNvPicPr>
            <a:picLocks noChangeAspect="1"/>
          </p:cNvPicPr>
          <p:nvPr/>
        </p:nvPicPr>
        <p:blipFill>
          <a:blip r:embed="rId2"/>
          <a:stretch>
            <a:fillRect/>
          </a:stretch>
        </p:blipFill>
        <p:spPr>
          <a:xfrm>
            <a:off x="625212" y="2567865"/>
            <a:ext cx="5326842" cy="17222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9"/>
          <p:cNvSpPr txBox="1"/>
          <p:nvPr/>
        </p:nvSpPr>
        <p:spPr>
          <a:xfrm>
            <a:off x="395579" y="325567"/>
            <a:ext cx="3076423" cy="584775"/>
          </a:xfrm>
          <a:prstGeom prst="rect">
            <a:avLst/>
          </a:prstGeom>
          <a:noFill/>
        </p:spPr>
        <p:txBody>
          <a:bodyPr wrap="square" rtlCol="0">
            <a:spAutoFit/>
          </a:bodyPr>
          <a:lstStyle/>
          <a:p>
            <a:pPr algn="dist"/>
            <a:r>
              <a:rPr lang="zh-CN" altLang="en-US" sz="3200" b="1" dirty="0">
                <a:solidFill>
                  <a:schemeClr val="bg1"/>
                </a:solidFill>
                <a:cs typeface="+mn-ea"/>
                <a:sym typeface="+mn-lt"/>
              </a:rPr>
              <a:t>并查集</a:t>
            </a:r>
            <a:endParaRPr lang="zh-CN" altLang="en-US" sz="3200" b="1" dirty="0">
              <a:solidFill>
                <a:schemeClr val="bg1"/>
              </a:solidFill>
              <a:cs typeface="+mn-ea"/>
              <a:sym typeface="+mn-lt"/>
            </a:endParaRPr>
          </a:p>
        </p:txBody>
      </p:sp>
      <p:sp>
        <p:nvSpPr>
          <p:cNvPr id="4" name="文本框 3"/>
          <p:cNvSpPr txBox="1"/>
          <p:nvPr/>
        </p:nvSpPr>
        <p:spPr>
          <a:xfrm>
            <a:off x="720435" y="1062182"/>
            <a:ext cx="2309091" cy="584775"/>
          </a:xfrm>
          <a:prstGeom prst="rect">
            <a:avLst/>
          </a:prstGeom>
          <a:noFill/>
        </p:spPr>
        <p:txBody>
          <a:bodyPr wrap="square" rtlCol="0">
            <a:spAutoFit/>
          </a:bodyPr>
          <a:lstStyle/>
          <a:p>
            <a:pPr algn="l"/>
            <a:r>
              <a:rPr lang="zh-CN" altLang="en-US" sz="3200" b="0" i="0" dirty="0">
                <a:solidFill>
                  <a:schemeClr val="bg1"/>
                </a:solidFill>
                <a:effectLst/>
                <a:latin typeface="Fira Sans"/>
              </a:rPr>
              <a:t>路径压缩</a:t>
            </a:r>
            <a:r>
              <a:rPr lang="en-US" altLang="zh-CN" sz="3200" b="0" i="0" u="none" strike="noStrike" dirty="0">
                <a:solidFill>
                  <a:schemeClr val="bg1"/>
                </a:solidFill>
                <a:effectLst/>
                <a:latin typeface="Fira Sans"/>
                <a:hlinkClick r:id="rId1" tooltip="Permanent link"/>
              </a:rPr>
              <a:t>¶</a:t>
            </a:r>
            <a:endParaRPr lang="zh-CN" altLang="en-US" sz="3200" b="0" i="0" dirty="0">
              <a:solidFill>
                <a:schemeClr val="bg1"/>
              </a:solidFill>
              <a:effectLst/>
              <a:latin typeface="Fira Sans"/>
            </a:endParaRPr>
          </a:p>
        </p:txBody>
      </p:sp>
      <p:sp>
        <p:nvSpPr>
          <p:cNvPr id="40" name="文本框 39"/>
          <p:cNvSpPr txBox="1"/>
          <p:nvPr/>
        </p:nvSpPr>
        <p:spPr>
          <a:xfrm>
            <a:off x="288200" y="1564520"/>
            <a:ext cx="6096000" cy="3477875"/>
          </a:xfrm>
          <a:prstGeom prst="rect">
            <a:avLst/>
          </a:prstGeom>
          <a:noFill/>
        </p:spPr>
        <p:txBody>
          <a:bodyPr wrap="square">
            <a:spAutoFit/>
          </a:bodyPr>
          <a:lstStyle/>
          <a:p>
            <a:pPr algn="l"/>
            <a:r>
              <a:rPr lang="zh-CN" altLang="en-US" sz="2400" b="0" i="0" dirty="0">
                <a:solidFill>
                  <a:schemeClr val="bg1"/>
                </a:solidFill>
                <a:effectLst/>
                <a:latin typeface="Fira Sans"/>
              </a:rPr>
              <a:t>这样的确可以达成目的，但是显然效率实在太低。为什么呢？因为我们使用了太多没用的信息，我的</a:t>
            </a:r>
            <a:r>
              <a:rPr lang="zh-CN" altLang="en-US" sz="2400" dirty="0">
                <a:solidFill>
                  <a:schemeClr val="bg1"/>
                </a:solidFill>
                <a:latin typeface="Fira Sans"/>
              </a:rPr>
              <a:t>掌门人</a:t>
            </a:r>
            <a:r>
              <a:rPr lang="zh-CN" altLang="en-US" sz="2400" b="0" i="0" dirty="0">
                <a:solidFill>
                  <a:schemeClr val="bg1"/>
                </a:solidFill>
                <a:effectLst/>
                <a:latin typeface="Fira Sans"/>
              </a:rPr>
              <a:t>是谁与我</a:t>
            </a:r>
            <a:r>
              <a:rPr lang="zh-CN" altLang="en-US" sz="2400" dirty="0">
                <a:solidFill>
                  <a:schemeClr val="bg1"/>
                </a:solidFill>
                <a:latin typeface="Fira Sans"/>
              </a:rPr>
              <a:t>上级</a:t>
            </a:r>
            <a:r>
              <a:rPr lang="zh-CN" altLang="en-US" sz="2400" b="0" i="0" dirty="0">
                <a:solidFill>
                  <a:schemeClr val="bg1"/>
                </a:solidFill>
                <a:effectLst/>
                <a:latin typeface="Fira Sans"/>
              </a:rPr>
              <a:t>是谁没什么关系，这样一层一层找太浪费时间，不如我直接当</a:t>
            </a:r>
            <a:r>
              <a:rPr lang="zh-CN" altLang="en-US" sz="2400" dirty="0">
                <a:solidFill>
                  <a:schemeClr val="bg1"/>
                </a:solidFill>
                <a:latin typeface="Fira Sans"/>
              </a:rPr>
              <a:t>掌门人</a:t>
            </a:r>
            <a:r>
              <a:rPr lang="zh-CN" altLang="en-US" sz="2400" b="0" i="0" dirty="0">
                <a:solidFill>
                  <a:schemeClr val="bg1"/>
                </a:solidFill>
                <a:effectLst/>
                <a:latin typeface="Fira Sans"/>
              </a:rPr>
              <a:t>的徒弟，问一次就可以出结果了。甚至</a:t>
            </a:r>
            <a:r>
              <a:rPr lang="zh-CN" altLang="en-US" sz="2400" dirty="0">
                <a:solidFill>
                  <a:schemeClr val="bg1"/>
                </a:solidFill>
                <a:latin typeface="Fira Sans"/>
              </a:rPr>
              <a:t>掌门人</a:t>
            </a:r>
            <a:r>
              <a:rPr lang="zh-CN" altLang="en-US" sz="2400" b="0" i="0" dirty="0">
                <a:solidFill>
                  <a:schemeClr val="bg1"/>
                </a:solidFill>
                <a:effectLst/>
                <a:latin typeface="Fira Sans"/>
              </a:rPr>
              <a:t>是谁都无所谓，只要这个人可以代表我们</a:t>
            </a:r>
            <a:r>
              <a:rPr lang="zh-CN" altLang="en-US" sz="2400" dirty="0">
                <a:solidFill>
                  <a:schemeClr val="bg1"/>
                </a:solidFill>
                <a:latin typeface="Fira Sans"/>
              </a:rPr>
              <a:t>门派</a:t>
            </a:r>
            <a:r>
              <a:rPr lang="zh-CN" altLang="en-US" sz="2400" b="0" i="0" dirty="0">
                <a:solidFill>
                  <a:schemeClr val="bg1"/>
                </a:solidFill>
                <a:effectLst/>
                <a:latin typeface="Fira Sans"/>
              </a:rPr>
              <a:t>就能得到想要的效果。 </a:t>
            </a:r>
            <a:r>
              <a:rPr lang="zh-CN" altLang="en-US" sz="2400" b="1" i="0" dirty="0">
                <a:solidFill>
                  <a:schemeClr val="bg1"/>
                </a:solidFill>
                <a:effectLst/>
                <a:latin typeface="Fira Sans"/>
              </a:rPr>
              <a:t>把在路径上的每个节点都直接连接到根上</a:t>
            </a:r>
            <a:r>
              <a:rPr lang="zh-CN" altLang="en-US" sz="2400" b="0" i="0" dirty="0">
                <a:solidFill>
                  <a:schemeClr val="bg1"/>
                </a:solidFill>
                <a:effectLst/>
                <a:latin typeface="Fira Sans"/>
              </a:rPr>
              <a:t> ，这就是</a:t>
            </a:r>
            <a:r>
              <a:rPr lang="zh-CN" altLang="en-US" sz="2800" b="0" i="0" dirty="0">
                <a:solidFill>
                  <a:schemeClr val="bg1"/>
                </a:solidFill>
                <a:effectLst/>
                <a:latin typeface="Fira Sans"/>
              </a:rPr>
              <a:t>路径压缩</a:t>
            </a:r>
            <a:r>
              <a:rPr lang="zh-CN" altLang="en-US" sz="2400" b="0" i="0" dirty="0">
                <a:solidFill>
                  <a:schemeClr val="bg1"/>
                </a:solidFill>
                <a:effectLst/>
                <a:latin typeface="Fira Sans"/>
              </a:rPr>
              <a:t>。</a:t>
            </a:r>
            <a:endParaRPr lang="zh-CN" altLang="en-US" sz="2400" b="0" i="0" dirty="0">
              <a:solidFill>
                <a:schemeClr val="bg1"/>
              </a:solidFill>
              <a:effectLst/>
              <a:latin typeface="Fira Sans"/>
            </a:endParaRPr>
          </a:p>
        </p:txBody>
      </p:sp>
      <p:pic>
        <p:nvPicPr>
          <p:cNvPr id="9" name="图片 8"/>
          <p:cNvPicPr>
            <a:picLocks noChangeAspect="1"/>
          </p:cNvPicPr>
          <p:nvPr/>
        </p:nvPicPr>
        <p:blipFill>
          <a:blip r:embed="rId2"/>
          <a:stretch>
            <a:fillRect/>
          </a:stretch>
        </p:blipFill>
        <p:spPr>
          <a:xfrm>
            <a:off x="6834676" y="4537364"/>
            <a:ext cx="5357324" cy="1821338"/>
          </a:xfrm>
          <a:prstGeom prst="rect">
            <a:avLst/>
          </a:prstGeom>
        </p:spPr>
      </p:pic>
      <p:pic>
        <p:nvPicPr>
          <p:cNvPr id="11" name="图片 10"/>
          <p:cNvPicPr>
            <a:picLocks noChangeAspect="1"/>
          </p:cNvPicPr>
          <p:nvPr/>
        </p:nvPicPr>
        <p:blipFill>
          <a:blip r:embed="rId3"/>
          <a:stretch>
            <a:fillRect/>
          </a:stretch>
        </p:blipFill>
        <p:spPr>
          <a:xfrm>
            <a:off x="590137" y="5040352"/>
            <a:ext cx="6172735" cy="1402202"/>
          </a:xfrm>
          <a:prstGeom prst="rect">
            <a:avLst/>
          </a:prstGeom>
        </p:spPr>
      </p:pic>
      <p:pic>
        <p:nvPicPr>
          <p:cNvPr id="12" name="图片 11"/>
          <p:cNvPicPr>
            <a:picLocks noChangeAspect="1"/>
          </p:cNvPicPr>
          <p:nvPr/>
        </p:nvPicPr>
        <p:blipFill>
          <a:blip r:embed="rId4"/>
          <a:stretch>
            <a:fillRect/>
          </a:stretch>
        </p:blipFill>
        <p:spPr>
          <a:xfrm>
            <a:off x="6301995" y="83127"/>
            <a:ext cx="5890005" cy="40059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12620" y="121144"/>
            <a:ext cx="6812870" cy="1905165"/>
          </a:xfrm>
          <a:prstGeom prst="rect">
            <a:avLst/>
          </a:prstGeom>
        </p:spPr>
      </p:pic>
      <p:pic>
        <p:nvPicPr>
          <p:cNvPr id="13" name="图片 12"/>
          <p:cNvPicPr>
            <a:picLocks noChangeAspect="1"/>
          </p:cNvPicPr>
          <p:nvPr/>
        </p:nvPicPr>
        <p:blipFill>
          <a:blip r:embed="rId2"/>
          <a:stretch>
            <a:fillRect/>
          </a:stretch>
        </p:blipFill>
        <p:spPr>
          <a:xfrm>
            <a:off x="112620" y="2126134"/>
            <a:ext cx="6675698" cy="1737511"/>
          </a:xfrm>
          <a:prstGeom prst="rect">
            <a:avLst/>
          </a:prstGeom>
        </p:spPr>
      </p:pic>
      <p:pic>
        <p:nvPicPr>
          <p:cNvPr id="15" name="图片 14"/>
          <p:cNvPicPr>
            <a:picLocks noChangeAspect="1"/>
          </p:cNvPicPr>
          <p:nvPr/>
        </p:nvPicPr>
        <p:blipFill>
          <a:blip r:embed="rId3"/>
          <a:stretch>
            <a:fillRect/>
          </a:stretch>
        </p:blipFill>
        <p:spPr>
          <a:xfrm>
            <a:off x="143102" y="4032421"/>
            <a:ext cx="6782388" cy="1379340"/>
          </a:xfrm>
          <a:prstGeom prst="rect">
            <a:avLst/>
          </a:prstGeom>
        </p:spPr>
      </p:pic>
      <p:pic>
        <p:nvPicPr>
          <p:cNvPr id="17" name="图片 16"/>
          <p:cNvPicPr>
            <a:picLocks noChangeAspect="1"/>
          </p:cNvPicPr>
          <p:nvPr/>
        </p:nvPicPr>
        <p:blipFill>
          <a:blip r:embed="rId4"/>
          <a:stretch>
            <a:fillRect/>
          </a:stretch>
        </p:blipFill>
        <p:spPr>
          <a:xfrm>
            <a:off x="6925490" y="1222793"/>
            <a:ext cx="5260580" cy="56192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63232" y="454812"/>
            <a:ext cx="6561389" cy="1828958"/>
          </a:xfrm>
          <a:prstGeom prst="rect">
            <a:avLst/>
          </a:prstGeom>
        </p:spPr>
      </p:pic>
      <p:pic>
        <p:nvPicPr>
          <p:cNvPr id="5" name="图片 4"/>
          <p:cNvPicPr>
            <a:picLocks noChangeAspect="1"/>
          </p:cNvPicPr>
          <p:nvPr/>
        </p:nvPicPr>
        <p:blipFill>
          <a:blip r:embed="rId2"/>
          <a:stretch>
            <a:fillRect/>
          </a:stretch>
        </p:blipFill>
        <p:spPr>
          <a:xfrm>
            <a:off x="5779220" y="2909005"/>
            <a:ext cx="4679085" cy="2370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39"/>
          <p:cNvSpPr txBox="1"/>
          <p:nvPr/>
        </p:nvSpPr>
        <p:spPr>
          <a:xfrm>
            <a:off x="395579" y="325567"/>
            <a:ext cx="3076423" cy="584775"/>
          </a:xfrm>
          <a:prstGeom prst="rect">
            <a:avLst/>
          </a:prstGeom>
          <a:noFill/>
        </p:spPr>
        <p:txBody>
          <a:bodyPr wrap="square" rtlCol="0">
            <a:spAutoFit/>
          </a:bodyPr>
          <a:lstStyle/>
          <a:p>
            <a:pPr algn="dist"/>
            <a:r>
              <a:rPr lang="zh-CN" altLang="en-US" sz="3200" b="1" dirty="0">
                <a:solidFill>
                  <a:schemeClr val="bg1"/>
                </a:solidFill>
                <a:cs typeface="+mn-ea"/>
                <a:sym typeface="+mn-lt"/>
              </a:rPr>
              <a:t>并查集</a:t>
            </a:r>
            <a:endParaRPr lang="zh-CN" altLang="en-US" sz="3200" b="1" dirty="0">
              <a:solidFill>
                <a:schemeClr val="bg1"/>
              </a:solidFill>
              <a:cs typeface="+mn-ea"/>
              <a:sym typeface="+mn-lt"/>
            </a:endParaRPr>
          </a:p>
        </p:txBody>
      </p:sp>
      <p:sp>
        <p:nvSpPr>
          <p:cNvPr id="2" name="文本框 1"/>
          <p:cNvSpPr txBox="1"/>
          <p:nvPr/>
        </p:nvSpPr>
        <p:spPr>
          <a:xfrm>
            <a:off x="304800" y="1191491"/>
            <a:ext cx="2032000" cy="584775"/>
          </a:xfrm>
          <a:prstGeom prst="rect">
            <a:avLst/>
          </a:prstGeom>
          <a:noFill/>
        </p:spPr>
        <p:txBody>
          <a:bodyPr wrap="square" rtlCol="0">
            <a:spAutoFit/>
          </a:bodyPr>
          <a:lstStyle/>
          <a:p>
            <a:r>
              <a:rPr lang="zh-CN" altLang="en-US" sz="3200" dirty="0">
                <a:solidFill>
                  <a:schemeClr val="bg1"/>
                </a:solidFill>
              </a:rPr>
              <a:t>杭电</a:t>
            </a:r>
            <a:r>
              <a:rPr lang="en-US" altLang="zh-CN" sz="3200" dirty="0">
                <a:solidFill>
                  <a:schemeClr val="bg1"/>
                </a:solidFill>
              </a:rPr>
              <a:t>1213</a:t>
            </a:r>
            <a:endParaRPr lang="zh-CN" altLang="en-US" sz="3200" dirty="0">
              <a:solidFill>
                <a:schemeClr val="bg1"/>
              </a:solidFill>
            </a:endParaRPr>
          </a:p>
        </p:txBody>
      </p:sp>
      <p:sp>
        <p:nvSpPr>
          <p:cNvPr id="21" name="文本框 20"/>
          <p:cNvSpPr txBox="1"/>
          <p:nvPr/>
        </p:nvSpPr>
        <p:spPr>
          <a:xfrm>
            <a:off x="3611417" y="69125"/>
            <a:ext cx="8072583" cy="5632311"/>
          </a:xfrm>
          <a:prstGeom prst="rect">
            <a:avLst/>
          </a:prstGeom>
          <a:noFill/>
        </p:spPr>
        <p:txBody>
          <a:bodyPr wrap="square">
            <a:spAutoFit/>
          </a:bodyPr>
          <a:lstStyle/>
          <a:p>
            <a:pPr algn="l"/>
            <a:r>
              <a:rPr lang="zh-CN" altLang="en-US" b="1" i="0" dirty="0">
                <a:solidFill>
                  <a:srgbClr val="7CA9ED"/>
                </a:solidFill>
                <a:effectLst/>
                <a:latin typeface="Arial" panose="020B0604020202020204" pitchFamily="34" charset="0"/>
              </a:rPr>
              <a:t>问题描述</a:t>
            </a:r>
            <a:endParaRPr lang="zh-CN" altLang="en-US" b="1" i="0" dirty="0">
              <a:solidFill>
                <a:srgbClr val="7CA9ED"/>
              </a:solidFill>
              <a:effectLst/>
              <a:latin typeface="Arial" panose="020B0604020202020204" pitchFamily="34" charset="0"/>
            </a:endParaRPr>
          </a:p>
          <a:p>
            <a:pPr algn="l"/>
            <a:r>
              <a:rPr lang="zh-CN" altLang="en-US" b="0" i="0" dirty="0">
                <a:solidFill>
                  <a:schemeClr val="bg1"/>
                </a:solidFill>
                <a:effectLst/>
                <a:latin typeface="Times New Roman" panose="02020603050405020304" pitchFamily="18" charset="0"/>
              </a:rPr>
              <a:t>今天是伊格纳修斯的生日。他邀请了很多朋友。现在是晚饭时间。伊格内修斯想知道他至少需要多少张桌子。您必须注意，并不是所有的朋友都彼此认识，并且所有的朋友都不想和陌生人呆在一起。</a:t>
            </a:r>
            <a:br>
              <a:rPr lang="zh-CN" altLang="en-US" b="0" i="0" dirty="0">
                <a:solidFill>
                  <a:schemeClr val="bg1"/>
                </a:solidFill>
                <a:effectLst/>
                <a:latin typeface="Times New Roman" panose="02020603050405020304" pitchFamily="18" charset="0"/>
              </a:rPr>
            </a:br>
            <a:br>
              <a:rPr lang="zh-CN" altLang="en-US" b="0" i="0" dirty="0">
                <a:solidFill>
                  <a:schemeClr val="bg1"/>
                </a:solidFill>
                <a:effectLst/>
                <a:latin typeface="Times New Roman" panose="02020603050405020304" pitchFamily="18" charset="0"/>
              </a:rPr>
            </a:br>
            <a:r>
              <a:rPr lang="zh-CN" altLang="en-US" b="0" i="0" dirty="0">
                <a:solidFill>
                  <a:schemeClr val="bg1"/>
                </a:solidFill>
                <a:effectLst/>
                <a:latin typeface="Times New Roman" panose="02020603050405020304" pitchFamily="18" charset="0"/>
              </a:rPr>
              <a:t>解决此问题的一条重要规则是，如果我告诉您</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认识</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，而</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认识</a:t>
            </a:r>
            <a:r>
              <a:rPr lang="en-US" altLang="zh-CN" b="0" i="0" dirty="0">
                <a:solidFill>
                  <a:schemeClr val="bg1"/>
                </a:solidFill>
                <a:effectLst/>
                <a:latin typeface="Times New Roman" panose="02020603050405020304" pitchFamily="18" charset="0"/>
              </a:rPr>
              <a:t>C</a:t>
            </a:r>
            <a:r>
              <a:rPr lang="zh-CN" altLang="en-US" b="0" i="0" dirty="0">
                <a:solidFill>
                  <a:schemeClr val="bg1"/>
                </a:solidFill>
                <a:effectLst/>
                <a:latin typeface="Times New Roman" panose="02020603050405020304" pitchFamily="18" charset="0"/>
              </a:rPr>
              <a:t>，则意味着</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C</a:t>
            </a:r>
            <a:r>
              <a:rPr lang="zh-CN" altLang="en-US" b="0" i="0" dirty="0">
                <a:solidFill>
                  <a:schemeClr val="bg1"/>
                </a:solidFill>
                <a:effectLst/>
                <a:latin typeface="Times New Roman" panose="02020603050405020304" pitchFamily="18" charset="0"/>
              </a:rPr>
              <a:t>彼此认识，因此它们可以呆在一张桌子上。</a:t>
            </a:r>
            <a:br>
              <a:rPr lang="zh-CN" altLang="en-US" b="0" i="0" dirty="0">
                <a:solidFill>
                  <a:schemeClr val="bg1"/>
                </a:solidFill>
                <a:effectLst/>
                <a:latin typeface="Times New Roman" panose="02020603050405020304" pitchFamily="18" charset="0"/>
              </a:rPr>
            </a:br>
            <a:br>
              <a:rPr lang="zh-CN" altLang="en-US" b="0" i="0" dirty="0">
                <a:solidFill>
                  <a:schemeClr val="bg1"/>
                </a:solidFill>
                <a:effectLst/>
                <a:latin typeface="Times New Roman" panose="02020603050405020304" pitchFamily="18" charset="0"/>
              </a:rPr>
            </a:br>
            <a:r>
              <a:rPr lang="zh-CN" altLang="en-US" b="0" i="0" dirty="0">
                <a:solidFill>
                  <a:schemeClr val="bg1"/>
                </a:solidFill>
                <a:effectLst/>
                <a:latin typeface="Times New Roman" panose="02020603050405020304" pitchFamily="18" charset="0"/>
              </a:rPr>
              <a:t>例如：如果我告诉你</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知道</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知道</a:t>
            </a:r>
            <a:r>
              <a:rPr lang="en-US" altLang="zh-CN" b="0" i="0" dirty="0">
                <a:solidFill>
                  <a:schemeClr val="bg1"/>
                </a:solidFill>
                <a:effectLst/>
                <a:latin typeface="Times New Roman" panose="02020603050405020304" pitchFamily="18" charset="0"/>
              </a:rPr>
              <a:t>C</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D</a:t>
            </a:r>
            <a:r>
              <a:rPr lang="zh-CN" altLang="en-US" b="0" i="0" dirty="0">
                <a:solidFill>
                  <a:schemeClr val="bg1"/>
                </a:solidFill>
                <a:effectLst/>
                <a:latin typeface="Times New Roman" panose="02020603050405020304" pitchFamily="18" charset="0"/>
              </a:rPr>
              <a:t>知道</a:t>
            </a:r>
            <a:r>
              <a:rPr lang="en-US" altLang="zh-CN" b="0" i="0" dirty="0">
                <a:solidFill>
                  <a:schemeClr val="bg1"/>
                </a:solidFill>
                <a:effectLst/>
                <a:latin typeface="Times New Roman" panose="02020603050405020304" pitchFamily="18" charset="0"/>
              </a:rPr>
              <a:t>E</a:t>
            </a:r>
            <a:r>
              <a:rPr lang="zh-CN" altLang="en-US" b="0" i="0" dirty="0">
                <a:solidFill>
                  <a:schemeClr val="bg1"/>
                </a:solidFill>
                <a:effectLst/>
                <a:latin typeface="Times New Roman" panose="02020603050405020304" pitchFamily="18" charset="0"/>
              </a:rPr>
              <a:t>，那么</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C</a:t>
            </a:r>
            <a:r>
              <a:rPr lang="zh-CN" altLang="en-US" b="0" i="0" dirty="0">
                <a:solidFill>
                  <a:schemeClr val="bg1"/>
                </a:solidFill>
                <a:effectLst/>
                <a:latin typeface="Times New Roman" panose="02020603050405020304" pitchFamily="18" charset="0"/>
              </a:rPr>
              <a:t>可以留在一个表中，而</a:t>
            </a:r>
            <a:r>
              <a:rPr lang="en-US" altLang="zh-CN" b="0" i="0" dirty="0">
                <a:solidFill>
                  <a:schemeClr val="bg1"/>
                </a:solidFill>
                <a:effectLst/>
                <a:latin typeface="Times New Roman" panose="02020603050405020304" pitchFamily="18" charset="0"/>
              </a:rPr>
              <a:t>D</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E</a:t>
            </a:r>
            <a:r>
              <a:rPr lang="zh-CN" altLang="en-US" b="0" i="0" dirty="0">
                <a:solidFill>
                  <a:schemeClr val="bg1"/>
                </a:solidFill>
                <a:effectLst/>
                <a:latin typeface="Times New Roman" panose="02020603050405020304" pitchFamily="18" charset="0"/>
              </a:rPr>
              <a:t>必须留在另一个桌子中。因此，伊格纳修斯至少需要</a:t>
            </a:r>
            <a:r>
              <a:rPr lang="en-US" altLang="zh-CN" b="0" i="0" dirty="0">
                <a:solidFill>
                  <a:schemeClr val="bg1"/>
                </a:solidFill>
                <a:effectLst/>
                <a:latin typeface="Times New Roman" panose="02020603050405020304" pitchFamily="18" charset="0"/>
              </a:rPr>
              <a:t>2</a:t>
            </a:r>
            <a:r>
              <a:rPr lang="zh-CN" altLang="en-US" b="0" i="0" dirty="0">
                <a:solidFill>
                  <a:schemeClr val="bg1"/>
                </a:solidFill>
                <a:effectLst/>
                <a:latin typeface="Times New Roman" panose="02020603050405020304" pitchFamily="18" charset="0"/>
              </a:rPr>
              <a:t>张桌子。</a:t>
            </a:r>
            <a:endParaRPr lang="zh-CN" altLang="en-US" b="0" i="0" dirty="0">
              <a:solidFill>
                <a:srgbClr val="000000"/>
              </a:solidFill>
              <a:effectLst/>
              <a:latin typeface="Times New Roman" panose="02020603050405020304" pitchFamily="18" charset="0"/>
            </a:endParaRPr>
          </a:p>
          <a:p>
            <a:pPr algn="l"/>
            <a:br>
              <a:rPr lang="zh-CN" altLang="en-US" dirty="0"/>
            </a:br>
            <a:r>
              <a:rPr lang="zh-CN" altLang="en-US" b="1" i="0" dirty="0">
                <a:solidFill>
                  <a:srgbClr val="7CA9ED"/>
                </a:solidFill>
                <a:effectLst/>
                <a:latin typeface="Arial" panose="020B0604020202020204" pitchFamily="34" charset="0"/>
              </a:rPr>
              <a:t>输入项</a:t>
            </a:r>
            <a:endParaRPr lang="zh-CN" altLang="en-US" b="1" i="0" dirty="0">
              <a:solidFill>
                <a:srgbClr val="7CA9ED"/>
              </a:solidFill>
              <a:effectLst/>
              <a:latin typeface="Arial" panose="020B0604020202020204" pitchFamily="34" charset="0"/>
            </a:endParaRPr>
          </a:p>
          <a:p>
            <a:pPr algn="l"/>
            <a:r>
              <a:rPr lang="zh-CN" altLang="en-US" b="0" i="0" dirty="0">
                <a:solidFill>
                  <a:schemeClr val="bg1"/>
                </a:solidFill>
                <a:effectLst/>
                <a:latin typeface="Times New Roman" panose="02020603050405020304" pitchFamily="18" charset="0"/>
              </a:rPr>
              <a:t>输入以整数</a:t>
            </a:r>
            <a:r>
              <a:rPr lang="en-US" altLang="zh-CN" b="0" i="0" dirty="0">
                <a:solidFill>
                  <a:schemeClr val="bg1"/>
                </a:solidFill>
                <a:effectLst/>
                <a:latin typeface="Times New Roman" panose="02020603050405020304" pitchFamily="18" charset="0"/>
              </a:rPr>
              <a:t>T</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1 &lt;= T &lt;= 25</a:t>
            </a:r>
            <a:r>
              <a:rPr lang="zh-CN" altLang="en-US" b="0" i="0" dirty="0">
                <a:solidFill>
                  <a:schemeClr val="bg1"/>
                </a:solidFill>
                <a:effectLst/>
                <a:latin typeface="Times New Roman" panose="02020603050405020304" pitchFamily="18" charset="0"/>
              </a:rPr>
              <a:t>）开头，该整数表示测试用例的数量。然后是</a:t>
            </a:r>
            <a:r>
              <a:rPr lang="en-US" altLang="zh-CN" b="0" i="0" dirty="0">
                <a:solidFill>
                  <a:schemeClr val="bg1"/>
                </a:solidFill>
                <a:effectLst/>
                <a:latin typeface="Times New Roman" panose="02020603050405020304" pitchFamily="18" charset="0"/>
              </a:rPr>
              <a:t>T</a:t>
            </a:r>
            <a:r>
              <a:rPr lang="zh-CN" altLang="en-US" b="0" i="0" dirty="0">
                <a:solidFill>
                  <a:schemeClr val="bg1"/>
                </a:solidFill>
                <a:effectLst/>
                <a:latin typeface="Times New Roman" panose="02020603050405020304" pitchFamily="18" charset="0"/>
              </a:rPr>
              <a:t>测试用例。每个测试用例均以两个整数</a:t>
            </a:r>
            <a:r>
              <a:rPr lang="en-US" altLang="zh-CN" b="0" i="0" dirty="0">
                <a:solidFill>
                  <a:schemeClr val="bg1"/>
                </a:solidFill>
                <a:effectLst/>
                <a:latin typeface="Times New Roman" panose="02020603050405020304" pitchFamily="18" charset="0"/>
              </a:rPr>
              <a:t>N</a:t>
            </a:r>
            <a:r>
              <a:rPr lang="zh-CN" altLang="en-US" b="0" i="0" dirty="0">
                <a:solidFill>
                  <a:schemeClr val="bg1"/>
                </a:solidFill>
                <a:effectLst/>
                <a:latin typeface="Times New Roman" panose="02020603050405020304" pitchFamily="18" charset="0"/>
              </a:rPr>
              <a:t>和</a:t>
            </a:r>
            <a:r>
              <a:rPr lang="en-US" altLang="zh-CN" b="0" i="0" dirty="0">
                <a:solidFill>
                  <a:schemeClr val="bg1"/>
                </a:solidFill>
                <a:effectLst/>
                <a:latin typeface="Times New Roman" panose="02020603050405020304" pitchFamily="18" charset="0"/>
              </a:rPr>
              <a:t>M</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1 &lt;= N</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M &lt;= 1000</a:t>
            </a:r>
            <a:r>
              <a:rPr lang="zh-CN" altLang="en-US" b="0" i="0" dirty="0">
                <a:solidFill>
                  <a:schemeClr val="bg1"/>
                </a:solidFill>
                <a:effectLst/>
                <a:latin typeface="Times New Roman" panose="02020603050405020304" pitchFamily="18" charset="0"/>
              </a:rPr>
              <a:t>）开头。</a:t>
            </a:r>
            <a:r>
              <a:rPr lang="en-US" altLang="zh-CN" b="0" i="0" dirty="0">
                <a:solidFill>
                  <a:schemeClr val="bg1"/>
                </a:solidFill>
                <a:effectLst/>
                <a:latin typeface="Times New Roman" panose="02020603050405020304" pitchFamily="18" charset="0"/>
              </a:rPr>
              <a:t>N</a:t>
            </a:r>
            <a:r>
              <a:rPr lang="zh-CN" altLang="en-US" b="0" i="0" dirty="0">
                <a:solidFill>
                  <a:schemeClr val="bg1"/>
                </a:solidFill>
                <a:effectLst/>
                <a:latin typeface="Times New Roman" panose="02020603050405020304" pitchFamily="18" charset="0"/>
              </a:rPr>
              <a:t>表示朋友的数量，朋友从</a:t>
            </a:r>
            <a:r>
              <a:rPr lang="en-US" altLang="zh-CN" b="0" i="0" dirty="0">
                <a:solidFill>
                  <a:schemeClr val="bg1"/>
                </a:solidFill>
                <a:effectLst/>
                <a:latin typeface="Times New Roman" panose="02020603050405020304" pitchFamily="18" charset="0"/>
              </a:rPr>
              <a:t>1</a:t>
            </a:r>
            <a:r>
              <a:rPr lang="zh-CN" altLang="en-US" b="0" i="0" dirty="0">
                <a:solidFill>
                  <a:schemeClr val="bg1"/>
                </a:solidFill>
                <a:effectLst/>
                <a:latin typeface="Times New Roman" panose="02020603050405020304" pitchFamily="18" charset="0"/>
              </a:rPr>
              <a:t>到</a:t>
            </a:r>
            <a:r>
              <a:rPr lang="en-US" altLang="zh-CN" b="0" i="0" dirty="0">
                <a:solidFill>
                  <a:schemeClr val="bg1"/>
                </a:solidFill>
                <a:effectLst/>
                <a:latin typeface="Times New Roman" panose="02020603050405020304" pitchFamily="18" charset="0"/>
              </a:rPr>
              <a:t>N</a:t>
            </a:r>
            <a:r>
              <a:rPr lang="zh-CN" altLang="en-US" b="0" i="0" dirty="0">
                <a:solidFill>
                  <a:schemeClr val="bg1"/>
                </a:solidFill>
                <a:effectLst/>
                <a:latin typeface="Times New Roman" panose="02020603050405020304" pitchFamily="18" charset="0"/>
              </a:rPr>
              <a:t>标记。然后跟随</a:t>
            </a:r>
            <a:r>
              <a:rPr lang="en-US" altLang="zh-CN" b="0" i="0" dirty="0">
                <a:solidFill>
                  <a:schemeClr val="bg1"/>
                </a:solidFill>
                <a:effectLst/>
                <a:latin typeface="Times New Roman" panose="02020603050405020304" pitchFamily="18" charset="0"/>
              </a:rPr>
              <a:t>M</a:t>
            </a:r>
            <a:r>
              <a:rPr lang="zh-CN" altLang="en-US" b="0" i="0" dirty="0">
                <a:solidFill>
                  <a:schemeClr val="bg1"/>
                </a:solidFill>
                <a:effectLst/>
                <a:latin typeface="Times New Roman" panose="02020603050405020304" pitchFamily="18" charset="0"/>
              </a:rPr>
              <a:t>行。每行包含两个整数</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和</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a:t>
            </a:r>
            <a:r>
              <a:rPr lang="en-US" altLang="zh-CN" b="0" i="0" dirty="0">
                <a:solidFill>
                  <a:schemeClr val="bg1"/>
                </a:solidFill>
                <a:effectLst/>
                <a:latin typeface="Times New Roman" panose="02020603050405020304" pitchFamily="18" charset="0"/>
              </a:rPr>
              <a:t>= B</a:t>
            </a:r>
            <a:r>
              <a:rPr lang="zh-CN" altLang="en-US" b="0" i="0" dirty="0">
                <a:solidFill>
                  <a:schemeClr val="bg1"/>
                </a:solidFill>
                <a:effectLst/>
                <a:latin typeface="Times New Roman" panose="02020603050405020304" pitchFamily="18" charset="0"/>
              </a:rPr>
              <a:t>），这意味着朋友</a:t>
            </a:r>
            <a:r>
              <a:rPr lang="en-US" altLang="zh-CN" b="0" i="0" dirty="0">
                <a:solidFill>
                  <a:schemeClr val="bg1"/>
                </a:solidFill>
                <a:effectLst/>
                <a:latin typeface="Times New Roman" panose="02020603050405020304" pitchFamily="18" charset="0"/>
              </a:rPr>
              <a:t>A</a:t>
            </a:r>
            <a:r>
              <a:rPr lang="zh-CN" altLang="en-US" b="0" i="0" dirty="0">
                <a:solidFill>
                  <a:schemeClr val="bg1"/>
                </a:solidFill>
                <a:effectLst/>
                <a:latin typeface="Times New Roman" panose="02020603050405020304" pitchFamily="18" charset="0"/>
              </a:rPr>
              <a:t>和朋友</a:t>
            </a:r>
            <a:r>
              <a:rPr lang="en-US" altLang="zh-CN" b="0" i="0" dirty="0">
                <a:solidFill>
                  <a:schemeClr val="bg1"/>
                </a:solidFill>
                <a:effectLst/>
                <a:latin typeface="Times New Roman" panose="02020603050405020304" pitchFamily="18" charset="0"/>
              </a:rPr>
              <a:t>B</a:t>
            </a:r>
            <a:r>
              <a:rPr lang="zh-CN" altLang="en-US" b="0" i="0" dirty="0">
                <a:solidFill>
                  <a:schemeClr val="bg1"/>
                </a:solidFill>
                <a:effectLst/>
                <a:latin typeface="Times New Roman" panose="02020603050405020304" pitchFamily="18" charset="0"/>
              </a:rPr>
              <a:t>彼此认识。</a:t>
            </a:r>
            <a:endParaRPr lang="zh-CN" altLang="en-US" b="0" i="0" dirty="0">
              <a:solidFill>
                <a:schemeClr val="bg1"/>
              </a:solidFill>
              <a:effectLst/>
              <a:latin typeface="Times New Roman" panose="02020603050405020304" pitchFamily="18" charset="0"/>
            </a:endParaRPr>
          </a:p>
          <a:p>
            <a:pPr algn="l"/>
            <a:r>
              <a:rPr lang="zh-CN" altLang="en-US" b="0" i="0" dirty="0">
                <a:solidFill>
                  <a:srgbClr val="000000"/>
                </a:solidFill>
                <a:effectLst/>
                <a:latin typeface="Times New Roman" panose="02020603050405020304" pitchFamily="18" charset="0"/>
              </a:rPr>
              <a:t> </a:t>
            </a:r>
            <a:endParaRPr lang="zh-CN" altLang="en-US" b="0" i="0" dirty="0">
              <a:solidFill>
                <a:srgbClr val="000000"/>
              </a:solidFill>
              <a:effectLst/>
              <a:latin typeface="Times New Roman" panose="02020603050405020304" pitchFamily="18" charset="0"/>
            </a:endParaRPr>
          </a:p>
          <a:p>
            <a:pPr algn="l"/>
            <a:br>
              <a:rPr lang="zh-CN" altLang="en-US" dirty="0"/>
            </a:br>
            <a:r>
              <a:rPr lang="zh-CN" altLang="en-US" b="1" i="0" dirty="0">
                <a:solidFill>
                  <a:srgbClr val="7CA9ED"/>
                </a:solidFill>
                <a:effectLst/>
                <a:latin typeface="Arial" panose="020B0604020202020204" pitchFamily="34" charset="0"/>
              </a:rPr>
              <a:t>输出量</a:t>
            </a:r>
            <a:endParaRPr lang="zh-CN" altLang="en-US" b="1" i="0" dirty="0">
              <a:solidFill>
                <a:srgbClr val="7CA9ED"/>
              </a:solidFill>
              <a:effectLst/>
              <a:latin typeface="Arial" panose="020B0604020202020204" pitchFamily="34" charset="0"/>
            </a:endParaRPr>
          </a:p>
          <a:p>
            <a:pPr algn="l"/>
            <a:r>
              <a:rPr lang="zh-CN" altLang="en-US" b="0" i="0" dirty="0">
                <a:solidFill>
                  <a:schemeClr val="bg1"/>
                </a:solidFill>
                <a:effectLst/>
                <a:latin typeface="Times New Roman" panose="02020603050405020304" pitchFamily="18" charset="0"/>
              </a:rPr>
              <a:t>对于每个测试用例，只需输出</a:t>
            </a:r>
            <a:r>
              <a:rPr lang="en-US" altLang="zh-CN" b="0" i="0" dirty="0">
                <a:solidFill>
                  <a:schemeClr val="bg1"/>
                </a:solidFill>
                <a:effectLst/>
                <a:latin typeface="Times New Roman" panose="02020603050405020304" pitchFamily="18" charset="0"/>
              </a:rPr>
              <a:t>Ignatius</a:t>
            </a:r>
            <a:r>
              <a:rPr lang="zh-CN" altLang="en-US" b="0" i="0" dirty="0">
                <a:solidFill>
                  <a:schemeClr val="bg1"/>
                </a:solidFill>
                <a:effectLst/>
                <a:latin typeface="Times New Roman" panose="02020603050405020304" pitchFamily="18" charset="0"/>
              </a:rPr>
              <a:t>至少需要多少个桌子。不要打印任何空白。</a:t>
            </a:r>
            <a:endParaRPr lang="zh-CN" altLang="en-US" b="0" i="0" dirty="0">
              <a:solidFill>
                <a:schemeClr val="bg1"/>
              </a:solidFill>
              <a:effectLst/>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8484" y="171531"/>
            <a:ext cx="3330229" cy="6127011"/>
          </a:xfrm>
          <a:prstGeom prst="rect">
            <a:avLst/>
          </a:prstGeom>
        </p:spPr>
      </p:pic>
      <p:pic>
        <p:nvPicPr>
          <p:cNvPr id="5" name="图片 4"/>
          <p:cNvPicPr>
            <a:picLocks noChangeAspect="1"/>
          </p:cNvPicPr>
          <p:nvPr/>
        </p:nvPicPr>
        <p:blipFill>
          <a:blip r:embed="rId2"/>
          <a:stretch>
            <a:fillRect/>
          </a:stretch>
        </p:blipFill>
        <p:spPr>
          <a:xfrm>
            <a:off x="5577905" y="399814"/>
            <a:ext cx="3825572" cy="54487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87664" y="2411730"/>
            <a:ext cx="1513205" cy="3046988"/>
          </a:xfrm>
          <a:prstGeom prst="rect">
            <a:avLst/>
          </a:prstGeom>
          <a:noFill/>
        </p:spPr>
        <p:txBody>
          <a:bodyPr wrap="square" rtlCol="0">
            <a:spAutoFit/>
          </a:bodyPr>
          <a:lstStyle/>
          <a:p>
            <a:pPr algn="r"/>
            <a:r>
              <a:rPr lang="en-US" altLang="zh-CN" sz="9600" b="1" dirty="0">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01</a:t>
            </a:r>
            <a:endParaRPr lang="en-US" altLang="zh-CN" sz="9600" b="1" dirty="0">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4" name="文本框 3"/>
          <p:cNvSpPr txBox="1"/>
          <p:nvPr/>
        </p:nvSpPr>
        <p:spPr>
          <a:xfrm>
            <a:off x="5335345" y="2747322"/>
            <a:ext cx="4087811" cy="923330"/>
          </a:xfrm>
          <a:prstGeom prst="rect">
            <a:avLst/>
          </a:prstGeom>
          <a:noFill/>
        </p:spPr>
        <p:txBody>
          <a:bodyPr wrap="square" rtlCol="0">
            <a:spAutoFit/>
          </a:bodyPr>
          <a:lstStyle/>
          <a:p>
            <a:r>
              <a:rPr lang="zh-CN" altLang="en-US" sz="5400" b="1" dirty="0">
                <a:solidFill>
                  <a:schemeClr val="bg1"/>
                </a:solidFill>
                <a:effectLst>
                  <a:outerShdw blurRad="38100" dist="38100" dir="2700000" algn="tl">
                    <a:srgbClr val="000000">
                      <a:alpha val="43137"/>
                    </a:srgbClr>
                  </a:outerShdw>
                </a:effectLst>
                <a:cs typeface="+mn-ea"/>
                <a:sym typeface="+mn-lt"/>
              </a:rPr>
              <a:t>链表</a:t>
            </a:r>
            <a:endParaRPr lang="en-US" altLang="zh-CN" sz="54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95324" y="785092"/>
            <a:ext cx="9582096" cy="2492446"/>
            <a:chOff x="695324" y="1564620"/>
            <a:chExt cx="9582096" cy="1712913"/>
          </a:xfrm>
        </p:grpSpPr>
        <p:sp>
          <p:nvSpPr>
            <p:cNvPr id="54"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chemeClr val="bg1">
                <a:alpha val="70000"/>
              </a:schemeClr>
            </a:solidFill>
            <a:ln>
              <a:noFill/>
            </a:ln>
          </p:spPr>
          <p:txBody>
            <a:bodyPr wrap="square" anchor="ctr">
              <a:noAutofit/>
            </a:bodyPr>
            <a:lstStyle/>
            <a:p>
              <a:pPr algn="ctr"/>
              <a:endParaRPr>
                <a:cs typeface="+mn-ea"/>
                <a:sym typeface="+mn-lt"/>
              </a:endParaRPr>
            </a:p>
          </p:txBody>
        </p:sp>
        <p:grpSp>
          <p:nvGrpSpPr>
            <p:cNvPr id="55" name="Group 4"/>
            <p:cNvGrpSpPr/>
            <p:nvPr/>
          </p:nvGrpSpPr>
          <p:grpSpPr>
            <a:xfrm>
              <a:off x="8931220" y="1564620"/>
              <a:ext cx="1346200" cy="1712913"/>
              <a:chOff x="5494338" y="769938"/>
              <a:chExt cx="1346200" cy="1712913"/>
            </a:xfrm>
            <a:solidFill>
              <a:schemeClr val="accent4"/>
            </a:solidFill>
          </p:grpSpPr>
          <p:sp>
            <p:nvSpPr>
              <p:cNvPr id="82"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84" name="组合 83"/>
          <p:cNvGrpSpPr/>
          <p:nvPr/>
        </p:nvGrpSpPr>
        <p:grpSpPr>
          <a:xfrm>
            <a:off x="695324" y="3067812"/>
            <a:ext cx="8826705" cy="3509369"/>
            <a:chOff x="695325" y="3004008"/>
            <a:chExt cx="8826705" cy="1712913"/>
          </a:xfrm>
        </p:grpSpPr>
        <p:sp>
          <p:nvSpPr>
            <p:cNvPr id="85" name="任意多边形: 形状 46"/>
            <p:cNvSpPr/>
            <p:nvPr/>
          </p:nvSpPr>
          <p:spPr bwMode="auto">
            <a:xfrm>
              <a:off x="695325" y="3060274"/>
              <a:ext cx="7495582" cy="1385822"/>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chemeClr val="bg1">
                <a:alpha val="50000"/>
              </a:schemeClr>
            </a:solidFill>
            <a:ln>
              <a:noFill/>
            </a:ln>
          </p:spPr>
          <p:txBody>
            <a:bodyPr wrap="square" anchor="ctr">
              <a:noAutofit/>
            </a:bodyPr>
            <a:lstStyle/>
            <a:p>
              <a:pPr algn="ctr"/>
              <a:endParaRPr>
                <a:cs typeface="+mn-ea"/>
                <a:sym typeface="+mn-lt"/>
              </a:endParaRPr>
            </a:p>
          </p:txBody>
        </p:sp>
        <p:grpSp>
          <p:nvGrpSpPr>
            <p:cNvPr id="86" name="Group 9"/>
            <p:cNvGrpSpPr/>
            <p:nvPr/>
          </p:nvGrpSpPr>
          <p:grpSpPr>
            <a:xfrm>
              <a:off x="8175830" y="3004008"/>
              <a:ext cx="1346200" cy="1712913"/>
              <a:chOff x="4575175" y="2673351"/>
              <a:chExt cx="1346200" cy="1712913"/>
            </a:xfrm>
            <a:solidFill>
              <a:schemeClr val="accent5"/>
            </a:solidFill>
          </p:grpSpPr>
          <p:sp>
            <p:nvSpPr>
              <p:cNvPr id="87"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91" name="Group 14"/>
          <p:cNvGrpSpPr/>
          <p:nvPr/>
        </p:nvGrpSpPr>
        <p:grpSpPr>
          <a:xfrm>
            <a:off x="9528477" y="4443395"/>
            <a:ext cx="1349375" cy="1712913"/>
            <a:chOff x="6200775" y="4576763"/>
            <a:chExt cx="1349375" cy="1712913"/>
          </a:xfrm>
          <a:solidFill>
            <a:schemeClr val="accent6"/>
          </a:solidFill>
        </p:grpSpPr>
        <p:sp>
          <p:nvSpPr>
            <p:cNvPr id="92"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4" name="statistics-on-laptop_82095"/>
          <p:cNvSpPr>
            <a:spLocks noChangeAspect="1"/>
          </p:cNvSpPr>
          <p:nvPr/>
        </p:nvSpPr>
        <p:spPr bwMode="auto">
          <a:xfrm>
            <a:off x="987390"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cs typeface="+mn-ea"/>
              <a:sym typeface="+mn-lt"/>
            </a:endParaRPr>
          </a:p>
        </p:txBody>
      </p:sp>
      <p:sp>
        <p:nvSpPr>
          <p:cNvPr id="95" name="statistics-on-laptop_82095"/>
          <p:cNvSpPr>
            <a:spLocks noChangeAspect="1"/>
          </p:cNvSpPr>
          <p:nvPr/>
        </p:nvSpPr>
        <p:spPr bwMode="auto">
          <a:xfrm>
            <a:off x="1000771" y="3457335"/>
            <a:ext cx="771247"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cs typeface="+mn-ea"/>
              <a:sym typeface="+mn-lt"/>
            </a:endParaRPr>
          </a:p>
        </p:txBody>
      </p:sp>
      <p:sp>
        <p:nvSpPr>
          <p:cNvPr id="96" name="statistics-on-laptop_82095"/>
          <p:cNvSpPr>
            <a:spLocks noChangeAspect="1"/>
          </p:cNvSpPr>
          <p:nvPr/>
        </p:nvSpPr>
        <p:spPr bwMode="auto">
          <a:xfrm>
            <a:off x="987390" y="4900846"/>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cs typeface="+mn-ea"/>
              <a:sym typeface="+mn-lt"/>
            </a:endParaRPr>
          </a:p>
        </p:txBody>
      </p:sp>
      <p:grpSp>
        <p:nvGrpSpPr>
          <p:cNvPr id="97" name="组合 96"/>
          <p:cNvGrpSpPr/>
          <p:nvPr/>
        </p:nvGrpSpPr>
        <p:grpSpPr>
          <a:xfrm>
            <a:off x="1756941" y="1249555"/>
            <a:ext cx="5807849" cy="1415512"/>
            <a:chOff x="1818113" y="1879993"/>
            <a:chExt cx="5807849" cy="1415512"/>
          </a:xfrm>
        </p:grpSpPr>
        <p:sp>
          <p:nvSpPr>
            <p:cNvPr id="98" name="矩形 97"/>
            <p:cNvSpPr/>
            <p:nvPr/>
          </p:nvSpPr>
          <p:spPr>
            <a:xfrm>
              <a:off x="1818114" y="2334216"/>
              <a:ext cx="5807848" cy="961289"/>
            </a:xfrm>
            <a:prstGeom prst="rect">
              <a:avLst/>
            </a:prstGeom>
          </p:spPr>
          <p:txBody>
            <a:bodyPr wrap="square">
              <a:spAutoFit/>
            </a:bodyPr>
            <a:lstStyle/>
            <a:p>
              <a:pPr defTabSz="913765">
                <a:lnSpc>
                  <a:spcPct val="150000"/>
                </a:lnSpc>
                <a:spcBef>
                  <a:spcPct val="0"/>
                </a:spcBef>
                <a:buNone/>
              </a:pPr>
              <a:r>
                <a:rPr lang="en-US" altLang="zh-CN" sz="2000" dirty="0">
                  <a:solidFill>
                    <a:schemeClr val="bg1"/>
                  </a:solidFill>
                  <a:cs typeface="+mn-ea"/>
                  <a:sym typeface="+mn-lt"/>
                </a:rPr>
                <a:t>1</a:t>
              </a:r>
              <a:r>
                <a:rPr lang="zh-CN" altLang="en-US" sz="2000" dirty="0">
                  <a:solidFill>
                    <a:schemeClr val="bg1"/>
                  </a:solidFill>
                  <a:cs typeface="+mn-ea"/>
                  <a:sym typeface="+mn-lt"/>
                </a:rPr>
                <a:t>，插入和删除需要移动大量元素</a:t>
              </a:r>
              <a:endParaRPr lang="en-US" altLang="zh-CN" sz="2000" dirty="0">
                <a:solidFill>
                  <a:schemeClr val="bg1"/>
                </a:solidFill>
                <a:cs typeface="+mn-ea"/>
                <a:sym typeface="+mn-lt"/>
              </a:endParaRPr>
            </a:p>
            <a:p>
              <a:pPr defTabSz="913765">
                <a:lnSpc>
                  <a:spcPct val="150000"/>
                </a:lnSpc>
                <a:spcBef>
                  <a:spcPct val="0"/>
                </a:spcBef>
                <a:buNone/>
              </a:pPr>
              <a:r>
                <a:rPr lang="en-US" altLang="zh-CN" sz="2000" dirty="0">
                  <a:solidFill>
                    <a:schemeClr val="bg1"/>
                  </a:solidFill>
                  <a:cs typeface="+mn-ea"/>
                  <a:sym typeface="+mn-lt"/>
                </a:rPr>
                <a:t>2</a:t>
              </a:r>
              <a:r>
                <a:rPr lang="zh-CN" altLang="en-US" sz="2000" dirty="0">
                  <a:solidFill>
                    <a:schemeClr val="bg1"/>
                  </a:solidFill>
                  <a:cs typeface="+mn-ea"/>
                  <a:sym typeface="+mn-lt"/>
                </a:rPr>
                <a:t>、表的容量难以确定，长度需要事先确定。</a:t>
              </a:r>
              <a:endParaRPr lang="zh-CN" altLang="en-US" sz="2000" dirty="0">
                <a:solidFill>
                  <a:schemeClr val="bg1"/>
                </a:solidFill>
                <a:cs typeface="+mn-ea"/>
                <a:sym typeface="+mn-lt"/>
              </a:endParaRPr>
            </a:p>
          </p:txBody>
        </p:sp>
        <p:sp>
          <p:nvSpPr>
            <p:cNvPr id="99" name="矩形 98"/>
            <p:cNvSpPr/>
            <p:nvPr/>
          </p:nvSpPr>
          <p:spPr>
            <a:xfrm>
              <a:off x="1818113" y="1879993"/>
              <a:ext cx="2241974" cy="523220"/>
            </a:xfrm>
            <a:prstGeom prst="rect">
              <a:avLst/>
            </a:prstGeom>
          </p:spPr>
          <p:txBody>
            <a:bodyPr wrap="square">
              <a:spAutoFit/>
            </a:bodyPr>
            <a:lstStyle/>
            <a:p>
              <a:r>
                <a:rPr lang="zh-CN" altLang="en-US" sz="2800" b="1" dirty="0">
                  <a:solidFill>
                    <a:srgbClr val="FFFFFF"/>
                  </a:solidFill>
                  <a:cs typeface="+mn-ea"/>
                  <a:sym typeface="+mn-lt"/>
                </a:rPr>
                <a:t>数组</a:t>
              </a:r>
              <a:endParaRPr lang="zh-CN" altLang="en-US" sz="2800" b="1" dirty="0">
                <a:solidFill>
                  <a:srgbClr val="FFFFFF"/>
                </a:solidFill>
                <a:cs typeface="+mn-ea"/>
                <a:sym typeface="+mn-lt"/>
              </a:endParaRPr>
            </a:p>
          </p:txBody>
        </p:sp>
      </p:grpSp>
      <p:grpSp>
        <p:nvGrpSpPr>
          <p:cNvPr id="100" name="组合 99"/>
          <p:cNvGrpSpPr/>
          <p:nvPr/>
        </p:nvGrpSpPr>
        <p:grpSpPr>
          <a:xfrm>
            <a:off x="1801745" y="3080451"/>
            <a:ext cx="5617404" cy="2990622"/>
            <a:chOff x="1818112" y="1879994"/>
            <a:chExt cx="5617404" cy="2990622"/>
          </a:xfrm>
        </p:grpSpPr>
        <p:sp>
          <p:nvSpPr>
            <p:cNvPr id="101" name="矩形 100"/>
            <p:cNvSpPr/>
            <p:nvPr/>
          </p:nvSpPr>
          <p:spPr>
            <a:xfrm>
              <a:off x="1818113" y="2334216"/>
              <a:ext cx="5617403" cy="2536400"/>
            </a:xfrm>
            <a:prstGeom prst="rect">
              <a:avLst/>
            </a:prstGeom>
          </p:spPr>
          <p:txBody>
            <a:bodyPr wrap="square">
              <a:spAutoFit/>
            </a:bodyPr>
            <a:lstStyle/>
            <a:p>
              <a:pPr>
                <a:lnSpc>
                  <a:spcPct val="150000"/>
                </a:lnSpc>
                <a:buNone/>
              </a:pPr>
              <a:r>
                <a:rPr lang="zh-CN" altLang="en-US" b="0" i="0" u="none" strike="noStrike" dirty="0">
                  <a:solidFill>
                    <a:srgbClr val="136EC2"/>
                  </a:solidFill>
                  <a:effectLst/>
                  <a:latin typeface="Arial" panose="020B0604020202020204" pitchFamily="34" charset="0"/>
                  <a:hlinkClick r:id="rId1"/>
                </a:rPr>
                <a:t>链表</a:t>
              </a:r>
              <a:r>
                <a:rPr lang="zh-CN" altLang="en-US" b="0" i="0" dirty="0">
                  <a:solidFill>
                    <a:srgbClr val="333333"/>
                  </a:solidFill>
                  <a:effectLst/>
                  <a:latin typeface="Arial" panose="020B0604020202020204" pitchFamily="34" charset="0"/>
                </a:rPr>
                <a:t>是一种数据元素按照链式存储结构进行存储的数据结构，这种存储结构具有在物理上存在</a:t>
              </a:r>
              <a:r>
                <a:rPr lang="zh-CN" altLang="en-US" b="0" i="0" dirty="0">
                  <a:solidFill>
                    <a:srgbClr val="333333"/>
                  </a:solidFill>
                  <a:effectLst/>
                  <a:highlight>
                    <a:srgbClr val="00FF00"/>
                  </a:highlight>
                  <a:latin typeface="Arial" panose="020B0604020202020204" pitchFamily="34" charset="0"/>
                </a:rPr>
                <a:t>非连续的</a:t>
              </a:r>
              <a:r>
                <a:rPr lang="zh-CN" altLang="en-US" b="0" i="0" dirty="0">
                  <a:solidFill>
                    <a:srgbClr val="333333"/>
                  </a:solidFill>
                  <a:effectLst/>
                  <a:latin typeface="Arial" panose="020B0604020202020204" pitchFamily="34" charset="0"/>
                </a:rPr>
                <a:t>特点。链表由一系列</a:t>
              </a:r>
              <a:r>
                <a:rPr lang="zh-CN" altLang="en-US" b="0" i="0" dirty="0">
                  <a:solidFill>
                    <a:srgbClr val="333333"/>
                  </a:solidFill>
                  <a:effectLst/>
                  <a:highlight>
                    <a:srgbClr val="00FF00"/>
                  </a:highlight>
                  <a:latin typeface="Arial" panose="020B0604020202020204" pitchFamily="34" charset="0"/>
                </a:rPr>
                <a:t>数据结点</a:t>
              </a:r>
              <a:r>
                <a:rPr lang="zh-CN" altLang="en-US" b="0" i="0" dirty="0">
                  <a:solidFill>
                    <a:srgbClr val="333333"/>
                  </a:solidFill>
                  <a:effectLst/>
                  <a:latin typeface="Arial" panose="020B0604020202020204" pitchFamily="34" charset="0"/>
                </a:rPr>
                <a:t>构成，每个数据结点包括</a:t>
              </a:r>
              <a:r>
                <a:rPr lang="zh-CN" altLang="en-US" b="0" i="0" dirty="0">
                  <a:solidFill>
                    <a:srgbClr val="333333"/>
                  </a:solidFill>
                  <a:effectLst/>
                  <a:highlight>
                    <a:srgbClr val="00FF00"/>
                  </a:highlight>
                  <a:latin typeface="Arial" panose="020B0604020202020204" pitchFamily="34" charset="0"/>
                </a:rPr>
                <a:t>数据域和指针域</a:t>
              </a:r>
              <a:r>
                <a:rPr lang="zh-CN" altLang="en-US" b="0" i="0" dirty="0">
                  <a:solidFill>
                    <a:srgbClr val="333333"/>
                  </a:solidFill>
                  <a:effectLst/>
                  <a:latin typeface="Arial" panose="020B0604020202020204" pitchFamily="34" charset="0"/>
                </a:rPr>
                <a:t>两部分。其中，指针域保存了数据结构中下一个元素存放的</a:t>
              </a:r>
              <a:r>
                <a:rPr lang="zh-CN" altLang="en-US" b="0" i="0" dirty="0">
                  <a:effectLst/>
                  <a:highlight>
                    <a:srgbClr val="00FF00"/>
                  </a:highlight>
                  <a:latin typeface="Arial" panose="020B0604020202020204" pitchFamily="34" charset="0"/>
                </a:rPr>
                <a:t>地址</a:t>
              </a:r>
              <a:r>
                <a:rPr lang="zh-CN" altLang="en-US" b="0" i="0" dirty="0">
                  <a:solidFill>
                    <a:srgbClr val="333333"/>
                  </a:solidFill>
                  <a:effectLst/>
                  <a:latin typeface="Arial" panose="020B0604020202020204" pitchFamily="34" charset="0"/>
                </a:rPr>
                <a:t>。链表结构中数据元素的逻辑顺序是通过链表中的指针链接次序来实现的。</a:t>
              </a:r>
              <a:endParaRPr lang="zh-CN" altLang="en-US" dirty="0">
                <a:solidFill>
                  <a:schemeClr val="bg1"/>
                </a:solidFill>
                <a:cs typeface="+mn-ea"/>
                <a:sym typeface="+mn-lt"/>
              </a:endParaRPr>
            </a:p>
          </p:txBody>
        </p:sp>
        <p:sp>
          <p:nvSpPr>
            <p:cNvPr id="102" name="矩形 101"/>
            <p:cNvSpPr/>
            <p:nvPr/>
          </p:nvSpPr>
          <p:spPr>
            <a:xfrm>
              <a:off x="1818112" y="1879994"/>
              <a:ext cx="3378001" cy="523220"/>
            </a:xfrm>
            <a:prstGeom prst="rect">
              <a:avLst/>
            </a:prstGeom>
          </p:spPr>
          <p:txBody>
            <a:bodyPr wrap="square">
              <a:spAutoFit/>
            </a:bodyPr>
            <a:lstStyle/>
            <a:p>
              <a:r>
                <a:rPr lang="zh-CN" altLang="en-US" sz="2800" b="1" dirty="0">
                  <a:solidFill>
                    <a:schemeClr val="bg1"/>
                  </a:solidFill>
                  <a:cs typeface="+mn-ea"/>
                  <a:sym typeface="+mn-lt"/>
                </a:rPr>
                <a:t>链表</a:t>
              </a:r>
              <a:endParaRPr lang="zh-CN" altLang="en-US" sz="2800" b="1" dirty="0">
                <a:solidFill>
                  <a:schemeClr val="bg1"/>
                </a:solidFill>
                <a:cs typeface="+mn-ea"/>
                <a:sym typeface="+mn-lt"/>
              </a:endParaRPr>
            </a:p>
          </p:txBody>
        </p:sp>
      </p:grpSp>
      <p:sp>
        <p:nvSpPr>
          <p:cNvPr id="114" name="TextBox 39"/>
          <p:cNvSpPr txBox="1"/>
          <p:nvPr/>
        </p:nvSpPr>
        <p:spPr>
          <a:xfrm>
            <a:off x="319380" y="344619"/>
            <a:ext cx="1005403" cy="584775"/>
          </a:xfrm>
          <a:prstGeom prst="rect">
            <a:avLst/>
          </a:prstGeom>
          <a:noFill/>
        </p:spPr>
        <p:txBody>
          <a:bodyPr wrap="none" rtlCol="0">
            <a:spAutoFit/>
          </a:bodyPr>
          <a:lstStyle/>
          <a:p>
            <a:r>
              <a:rPr lang="zh-CN" altLang="en-US" sz="3200" b="1" dirty="0">
                <a:solidFill>
                  <a:schemeClr val="bg1"/>
                </a:solidFill>
                <a:cs typeface="+mn-ea"/>
                <a:sym typeface="+mn-lt"/>
              </a:rPr>
              <a:t>链表</a:t>
            </a:r>
            <a:endParaRPr lang="zh-CN" altLang="en-US" sz="32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wipe(left)">
                                      <p:cBhvr>
                                        <p:cTn id="18" dur="500"/>
                                        <p:tgtEl>
                                          <p:spTgt spid="97"/>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fltVal val="0"/>
                                          </p:val>
                                        </p:tav>
                                        <p:tav tm="100000">
                                          <p:val>
                                            <p:strVal val="#ppt_w"/>
                                          </p:val>
                                        </p:tav>
                                      </p:tavLst>
                                    </p:anim>
                                    <p:anim calcmode="lin" valueType="num">
                                      <p:cBhvr>
                                        <p:cTn id="28" dur="500" fill="hold"/>
                                        <p:tgtEl>
                                          <p:spTgt spid="95"/>
                                        </p:tgtEl>
                                        <p:attrNameLst>
                                          <p:attrName>ppt_h</p:attrName>
                                        </p:attrNameLst>
                                      </p:cBhvr>
                                      <p:tavLst>
                                        <p:tav tm="0">
                                          <p:val>
                                            <p:fltVal val="0"/>
                                          </p:val>
                                        </p:tav>
                                        <p:tav tm="100000">
                                          <p:val>
                                            <p:strVal val="#ppt_h"/>
                                          </p:val>
                                        </p:tav>
                                      </p:tavLst>
                                    </p:anim>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695324" y="785092"/>
            <a:ext cx="9582096" cy="2492446"/>
            <a:chOff x="695324" y="1564620"/>
            <a:chExt cx="9582096" cy="1712913"/>
          </a:xfrm>
        </p:grpSpPr>
        <p:sp>
          <p:nvSpPr>
            <p:cNvPr id="54"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chemeClr val="bg1">
                <a:alpha val="70000"/>
              </a:schemeClr>
            </a:solidFill>
            <a:ln>
              <a:noFill/>
            </a:ln>
          </p:spPr>
          <p:txBody>
            <a:bodyPr wrap="square" anchor="ctr">
              <a:noAutofit/>
            </a:bodyPr>
            <a:lstStyle/>
            <a:p>
              <a:pPr algn="ctr"/>
              <a:endParaRPr>
                <a:cs typeface="+mn-ea"/>
                <a:sym typeface="+mn-lt"/>
              </a:endParaRPr>
            </a:p>
          </p:txBody>
        </p:sp>
        <p:grpSp>
          <p:nvGrpSpPr>
            <p:cNvPr id="55" name="Group 4"/>
            <p:cNvGrpSpPr/>
            <p:nvPr/>
          </p:nvGrpSpPr>
          <p:grpSpPr>
            <a:xfrm>
              <a:off x="8931220" y="1564620"/>
              <a:ext cx="1346200" cy="1712913"/>
              <a:chOff x="5494338" y="769938"/>
              <a:chExt cx="1346200" cy="1712913"/>
            </a:xfrm>
            <a:solidFill>
              <a:schemeClr val="accent4"/>
            </a:solidFill>
          </p:grpSpPr>
          <p:sp>
            <p:nvSpPr>
              <p:cNvPr id="82"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chemeClr val="bg1">
                  <a:alpha val="7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3"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84" name="组合 83"/>
          <p:cNvGrpSpPr/>
          <p:nvPr/>
        </p:nvGrpSpPr>
        <p:grpSpPr>
          <a:xfrm>
            <a:off x="695324" y="3067812"/>
            <a:ext cx="8826705" cy="3509369"/>
            <a:chOff x="695325" y="3004008"/>
            <a:chExt cx="8826705" cy="1712913"/>
          </a:xfrm>
        </p:grpSpPr>
        <p:sp>
          <p:nvSpPr>
            <p:cNvPr id="85" name="任意多边形: 形状 46"/>
            <p:cNvSpPr/>
            <p:nvPr/>
          </p:nvSpPr>
          <p:spPr bwMode="auto">
            <a:xfrm>
              <a:off x="695325" y="3060274"/>
              <a:ext cx="7495582" cy="1548015"/>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chemeClr val="bg1">
                <a:alpha val="50000"/>
              </a:schemeClr>
            </a:solidFill>
            <a:ln>
              <a:noFill/>
            </a:ln>
          </p:spPr>
          <p:txBody>
            <a:bodyPr wrap="square" anchor="ctr">
              <a:noAutofit/>
            </a:bodyPr>
            <a:lstStyle/>
            <a:p>
              <a:pPr algn="ctr"/>
              <a:endParaRPr dirty="0">
                <a:cs typeface="+mn-ea"/>
                <a:sym typeface="+mn-lt"/>
              </a:endParaRPr>
            </a:p>
          </p:txBody>
        </p:sp>
        <p:grpSp>
          <p:nvGrpSpPr>
            <p:cNvPr id="86" name="Group 9"/>
            <p:cNvGrpSpPr/>
            <p:nvPr/>
          </p:nvGrpSpPr>
          <p:grpSpPr>
            <a:xfrm>
              <a:off x="8175830" y="3004008"/>
              <a:ext cx="1346200" cy="1712913"/>
              <a:chOff x="4575175" y="2673351"/>
              <a:chExt cx="1346200" cy="1712913"/>
            </a:xfrm>
            <a:solidFill>
              <a:schemeClr val="accent5"/>
            </a:solidFill>
          </p:grpSpPr>
          <p:sp>
            <p:nvSpPr>
              <p:cNvPr id="87"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88"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grpSp>
        <p:nvGrpSpPr>
          <p:cNvPr id="91" name="Group 14"/>
          <p:cNvGrpSpPr/>
          <p:nvPr/>
        </p:nvGrpSpPr>
        <p:grpSpPr>
          <a:xfrm>
            <a:off x="9528477" y="4443395"/>
            <a:ext cx="1349375" cy="1712913"/>
            <a:chOff x="6200775" y="4576763"/>
            <a:chExt cx="1349375" cy="1712913"/>
          </a:xfrm>
          <a:solidFill>
            <a:schemeClr val="accent6"/>
          </a:solidFill>
        </p:grpSpPr>
        <p:sp>
          <p:nvSpPr>
            <p:cNvPr id="92"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93"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94" name="statistics-on-laptop_82095"/>
          <p:cNvSpPr>
            <a:spLocks noChangeAspect="1"/>
          </p:cNvSpPr>
          <p:nvPr/>
        </p:nvSpPr>
        <p:spPr bwMode="auto">
          <a:xfrm>
            <a:off x="987390"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cs typeface="+mn-ea"/>
              <a:sym typeface="+mn-lt"/>
            </a:endParaRPr>
          </a:p>
        </p:txBody>
      </p:sp>
      <p:sp>
        <p:nvSpPr>
          <p:cNvPr id="95" name="statistics-on-laptop_82095"/>
          <p:cNvSpPr>
            <a:spLocks noChangeAspect="1"/>
          </p:cNvSpPr>
          <p:nvPr/>
        </p:nvSpPr>
        <p:spPr bwMode="auto">
          <a:xfrm>
            <a:off x="1000771" y="3457335"/>
            <a:ext cx="771247"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cs typeface="+mn-ea"/>
              <a:sym typeface="+mn-lt"/>
            </a:endParaRPr>
          </a:p>
        </p:txBody>
      </p:sp>
      <p:sp>
        <p:nvSpPr>
          <p:cNvPr id="96" name="statistics-on-laptop_82095"/>
          <p:cNvSpPr>
            <a:spLocks noChangeAspect="1"/>
          </p:cNvSpPr>
          <p:nvPr/>
        </p:nvSpPr>
        <p:spPr bwMode="auto">
          <a:xfrm>
            <a:off x="987390" y="4900846"/>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cs typeface="+mn-ea"/>
              <a:sym typeface="+mn-lt"/>
            </a:endParaRPr>
          </a:p>
        </p:txBody>
      </p:sp>
      <p:grpSp>
        <p:nvGrpSpPr>
          <p:cNvPr id="97" name="组合 96"/>
          <p:cNvGrpSpPr/>
          <p:nvPr/>
        </p:nvGrpSpPr>
        <p:grpSpPr>
          <a:xfrm>
            <a:off x="1636868" y="1063252"/>
            <a:ext cx="5877503" cy="1783049"/>
            <a:chOff x="1698040" y="1693690"/>
            <a:chExt cx="5877503" cy="1783049"/>
          </a:xfrm>
        </p:grpSpPr>
        <p:sp>
          <p:nvSpPr>
            <p:cNvPr id="98" name="矩形 97"/>
            <p:cNvSpPr/>
            <p:nvPr/>
          </p:nvSpPr>
          <p:spPr>
            <a:xfrm>
              <a:off x="1767695" y="2053785"/>
              <a:ext cx="5807848" cy="1422954"/>
            </a:xfrm>
            <a:prstGeom prst="rect">
              <a:avLst/>
            </a:prstGeom>
          </p:spPr>
          <p:txBody>
            <a:bodyPr wrap="square">
              <a:spAutoFit/>
            </a:bodyPr>
            <a:lstStyle/>
            <a:p>
              <a:pPr defTabSz="913765">
                <a:lnSpc>
                  <a:spcPct val="150000"/>
                </a:lnSpc>
                <a:spcBef>
                  <a:spcPct val="0"/>
                </a:spcBef>
                <a:buNone/>
              </a:pPr>
              <a:r>
                <a:rPr lang="en-US" altLang="zh-CN" sz="2000" dirty="0">
                  <a:solidFill>
                    <a:schemeClr val="bg1"/>
                  </a:solidFill>
                  <a:cs typeface="+mn-ea"/>
                  <a:sym typeface="+mn-lt"/>
                </a:rPr>
                <a:t>1</a:t>
              </a:r>
              <a:r>
                <a:rPr lang="zh-CN" altLang="en-US" sz="2000" dirty="0">
                  <a:solidFill>
                    <a:schemeClr val="bg1"/>
                  </a:solidFill>
                  <a:cs typeface="+mn-ea"/>
                  <a:sym typeface="+mn-lt"/>
                </a:rPr>
                <a:t>，存储位置随意</a:t>
              </a:r>
              <a:endParaRPr lang="en-US" altLang="zh-CN" sz="2000" dirty="0">
                <a:solidFill>
                  <a:schemeClr val="bg1"/>
                </a:solidFill>
                <a:cs typeface="+mn-ea"/>
                <a:sym typeface="+mn-lt"/>
              </a:endParaRPr>
            </a:p>
            <a:p>
              <a:pPr defTabSz="913765">
                <a:lnSpc>
                  <a:spcPct val="150000"/>
                </a:lnSpc>
                <a:spcBef>
                  <a:spcPct val="0"/>
                </a:spcBef>
                <a:buNone/>
              </a:pPr>
              <a:r>
                <a:rPr lang="en-US" altLang="zh-CN" sz="2000" dirty="0">
                  <a:solidFill>
                    <a:schemeClr val="bg1"/>
                  </a:solidFill>
                  <a:cs typeface="+mn-ea"/>
                  <a:sym typeface="+mn-lt"/>
                </a:rPr>
                <a:t>2</a:t>
              </a:r>
              <a:r>
                <a:rPr lang="zh-CN" altLang="en-US" sz="2000" dirty="0">
                  <a:solidFill>
                    <a:schemeClr val="bg1"/>
                  </a:solidFill>
                  <a:cs typeface="+mn-ea"/>
                  <a:sym typeface="+mn-lt"/>
                </a:rPr>
                <a:t>、每个存储单元在存储数据元素的同时必须存储后继元素所在的地址信息。</a:t>
              </a:r>
              <a:endParaRPr lang="zh-CN" altLang="en-US" sz="2000" dirty="0">
                <a:solidFill>
                  <a:schemeClr val="bg1"/>
                </a:solidFill>
                <a:cs typeface="+mn-ea"/>
                <a:sym typeface="+mn-lt"/>
              </a:endParaRPr>
            </a:p>
          </p:txBody>
        </p:sp>
        <p:sp>
          <p:nvSpPr>
            <p:cNvPr id="99" name="矩形 98"/>
            <p:cNvSpPr/>
            <p:nvPr/>
          </p:nvSpPr>
          <p:spPr>
            <a:xfrm>
              <a:off x="1698040" y="1693690"/>
              <a:ext cx="2241974" cy="523220"/>
            </a:xfrm>
            <a:prstGeom prst="rect">
              <a:avLst/>
            </a:prstGeom>
          </p:spPr>
          <p:txBody>
            <a:bodyPr wrap="square">
              <a:spAutoFit/>
            </a:bodyPr>
            <a:lstStyle/>
            <a:p>
              <a:r>
                <a:rPr lang="zh-CN" altLang="en-US" sz="2800" b="1" dirty="0">
                  <a:solidFill>
                    <a:srgbClr val="FFFFFF"/>
                  </a:solidFill>
                  <a:cs typeface="+mn-ea"/>
                  <a:sym typeface="+mn-lt"/>
                </a:rPr>
                <a:t>特点</a:t>
              </a:r>
              <a:endParaRPr lang="zh-CN" altLang="en-US" sz="2800" b="1" dirty="0">
                <a:solidFill>
                  <a:srgbClr val="FFFFFF"/>
                </a:solidFill>
                <a:cs typeface="+mn-ea"/>
                <a:sym typeface="+mn-lt"/>
              </a:endParaRPr>
            </a:p>
          </p:txBody>
        </p:sp>
      </p:grpSp>
      <p:grpSp>
        <p:nvGrpSpPr>
          <p:cNvPr id="100" name="组合 99"/>
          <p:cNvGrpSpPr/>
          <p:nvPr/>
        </p:nvGrpSpPr>
        <p:grpSpPr>
          <a:xfrm>
            <a:off x="1801745" y="3080451"/>
            <a:ext cx="5617404" cy="913130"/>
            <a:chOff x="1818112" y="1879994"/>
            <a:chExt cx="5617404" cy="913130"/>
          </a:xfrm>
        </p:grpSpPr>
        <p:sp>
          <p:nvSpPr>
            <p:cNvPr id="101" name="矩形 100"/>
            <p:cNvSpPr/>
            <p:nvPr/>
          </p:nvSpPr>
          <p:spPr>
            <a:xfrm>
              <a:off x="1818113" y="2334216"/>
              <a:ext cx="5617403" cy="458908"/>
            </a:xfrm>
            <a:prstGeom prst="rect">
              <a:avLst/>
            </a:prstGeom>
          </p:spPr>
          <p:txBody>
            <a:bodyPr wrap="square">
              <a:spAutoFit/>
            </a:bodyPr>
            <a:lstStyle/>
            <a:p>
              <a:pPr>
                <a:lnSpc>
                  <a:spcPct val="150000"/>
                </a:lnSpc>
                <a:buNone/>
              </a:pPr>
              <a:endParaRPr lang="zh-CN" altLang="en-US" dirty="0">
                <a:solidFill>
                  <a:schemeClr val="bg1"/>
                </a:solidFill>
                <a:cs typeface="+mn-ea"/>
                <a:sym typeface="+mn-lt"/>
              </a:endParaRPr>
            </a:p>
          </p:txBody>
        </p:sp>
        <p:sp>
          <p:nvSpPr>
            <p:cNvPr id="102" name="矩形 101"/>
            <p:cNvSpPr/>
            <p:nvPr/>
          </p:nvSpPr>
          <p:spPr>
            <a:xfrm>
              <a:off x="1818112" y="1879994"/>
              <a:ext cx="3378001" cy="523220"/>
            </a:xfrm>
            <a:prstGeom prst="rect">
              <a:avLst/>
            </a:prstGeom>
          </p:spPr>
          <p:txBody>
            <a:bodyPr wrap="square">
              <a:spAutoFit/>
            </a:bodyPr>
            <a:lstStyle/>
            <a:p>
              <a:r>
                <a:rPr lang="zh-CN" altLang="en-US" sz="2800" b="1" dirty="0">
                  <a:solidFill>
                    <a:schemeClr val="bg1"/>
                  </a:solidFill>
                  <a:cs typeface="+mn-ea"/>
                  <a:sym typeface="+mn-lt"/>
                </a:rPr>
                <a:t>结点</a:t>
              </a:r>
              <a:endParaRPr lang="zh-CN" altLang="en-US" sz="2800" b="1" dirty="0">
                <a:solidFill>
                  <a:schemeClr val="bg1"/>
                </a:solidFill>
                <a:cs typeface="+mn-ea"/>
                <a:sym typeface="+mn-lt"/>
              </a:endParaRPr>
            </a:p>
          </p:txBody>
        </p:sp>
      </p:grpSp>
      <p:sp>
        <p:nvSpPr>
          <p:cNvPr id="114" name="TextBox 39"/>
          <p:cNvSpPr txBox="1"/>
          <p:nvPr/>
        </p:nvSpPr>
        <p:spPr>
          <a:xfrm>
            <a:off x="319380" y="344619"/>
            <a:ext cx="1005403" cy="584775"/>
          </a:xfrm>
          <a:prstGeom prst="rect">
            <a:avLst/>
          </a:prstGeom>
          <a:noFill/>
        </p:spPr>
        <p:txBody>
          <a:bodyPr wrap="none" rtlCol="0">
            <a:spAutoFit/>
          </a:bodyPr>
          <a:lstStyle/>
          <a:p>
            <a:r>
              <a:rPr lang="zh-CN" altLang="en-US" sz="3200" b="1" dirty="0">
                <a:solidFill>
                  <a:schemeClr val="bg1"/>
                </a:solidFill>
                <a:cs typeface="+mn-ea"/>
                <a:sym typeface="+mn-lt"/>
              </a:rPr>
              <a:t>链表</a:t>
            </a:r>
            <a:endParaRPr lang="zh-CN" altLang="en-US" sz="3200" b="1" dirty="0">
              <a:solidFill>
                <a:schemeClr val="bg1"/>
              </a:solidFill>
              <a:cs typeface="+mn-ea"/>
              <a:sym typeface="+mn-lt"/>
            </a:endParaRPr>
          </a:p>
        </p:txBody>
      </p:sp>
      <p:sp>
        <p:nvSpPr>
          <p:cNvPr id="2" name="文本框 1"/>
          <p:cNvSpPr txBox="1"/>
          <p:nvPr/>
        </p:nvSpPr>
        <p:spPr>
          <a:xfrm>
            <a:off x="1992631" y="3534673"/>
            <a:ext cx="2907059" cy="1200329"/>
          </a:xfrm>
          <a:prstGeom prst="rect">
            <a:avLst/>
          </a:prstGeom>
          <a:noFill/>
        </p:spPr>
        <p:txBody>
          <a:bodyPr wrap="square" rtlCol="0">
            <a:spAutoFit/>
          </a:bodyPr>
          <a:lstStyle/>
          <a:p>
            <a:r>
              <a:rPr lang="zh-CN" altLang="en-US" dirty="0"/>
              <a:t>结点</a:t>
            </a:r>
            <a:endParaRPr lang="en-US" altLang="zh-CN" dirty="0"/>
          </a:p>
          <a:p>
            <a:r>
              <a:rPr lang="zh-CN" altLang="en-US" dirty="0"/>
              <a:t>包含指针域（存放数据元素）和数据域（存放该结点的后继节点的地址）</a:t>
            </a:r>
            <a:endParaRPr lang="zh-CN" altLang="en-US" dirty="0"/>
          </a:p>
        </p:txBody>
      </p:sp>
      <p:sp>
        <p:nvSpPr>
          <p:cNvPr id="27" name="文本框 26"/>
          <p:cNvSpPr txBox="1"/>
          <p:nvPr/>
        </p:nvSpPr>
        <p:spPr>
          <a:xfrm>
            <a:off x="4897412" y="3274422"/>
            <a:ext cx="6096000" cy="1477328"/>
          </a:xfrm>
          <a:prstGeom prst="rect">
            <a:avLst/>
          </a:prstGeom>
          <a:noFill/>
        </p:spPr>
        <p:txBody>
          <a:bodyPr wrap="square">
            <a:spAutoFit/>
          </a:bodyPr>
          <a:lstStyle/>
          <a:p>
            <a:r>
              <a:rPr lang="en-US" altLang="zh-CN" b="0" dirty="0">
                <a:solidFill>
                  <a:srgbClr val="7A3E9D"/>
                </a:solidFill>
                <a:effectLst/>
                <a:latin typeface="Consolas" panose="020B0609020204030204" pitchFamily="49" charset="0"/>
              </a:rPr>
              <a:t>struct</a:t>
            </a:r>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node</a:t>
            </a:r>
            <a:r>
              <a:rPr lang="en-US" altLang="zh-CN" b="0" dirty="0">
                <a:solidFill>
                  <a:srgbClr val="333333"/>
                </a:solidFill>
                <a:effectLst/>
                <a:latin typeface="Consolas" panose="020B0609020204030204" pitchFamily="49" charset="0"/>
              </a:rPr>
              <a:t> </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a:solidFill>
                  <a:srgbClr val="7A3E9D"/>
                </a:solidFill>
                <a:effectLst/>
                <a:latin typeface="Consolas" panose="020B0609020204030204" pitchFamily="49" charset="0"/>
              </a:rPr>
              <a:t>int</a:t>
            </a:r>
            <a:r>
              <a:rPr lang="en-US" altLang="zh-CN" b="0" dirty="0">
                <a:solidFill>
                  <a:srgbClr val="333333"/>
                </a:solidFill>
                <a:effectLst/>
                <a:latin typeface="Consolas" panose="020B0609020204030204" pitchFamily="49" charset="0"/>
              </a:rPr>
              <a:t> data</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node </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next</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
        <p:nvSpPr>
          <p:cNvPr id="29" name="文本框 28"/>
          <p:cNvSpPr txBox="1"/>
          <p:nvPr/>
        </p:nvSpPr>
        <p:spPr>
          <a:xfrm>
            <a:off x="3508320" y="4613126"/>
            <a:ext cx="6096000" cy="1754326"/>
          </a:xfrm>
          <a:prstGeom prst="rect">
            <a:avLst/>
          </a:prstGeom>
          <a:noFill/>
        </p:spPr>
        <p:txBody>
          <a:bodyPr wrap="square">
            <a:spAutoFit/>
          </a:bodyPr>
          <a:lstStyle/>
          <a:p>
            <a:r>
              <a:rPr lang="en-US" altLang="zh-CN" b="0" dirty="0">
                <a:solidFill>
                  <a:srgbClr val="7A3E9D"/>
                </a:solidFill>
                <a:effectLst/>
                <a:latin typeface="Consolas" panose="020B0609020204030204" pitchFamily="49" charset="0"/>
              </a:rPr>
              <a:t>template</a:t>
            </a:r>
            <a:r>
              <a:rPr lang="en-US" altLang="zh-CN" b="0" dirty="0">
                <a:solidFill>
                  <a:srgbClr val="333333"/>
                </a:solidFill>
                <a:effectLst/>
                <a:latin typeface="Consolas" panose="020B0609020204030204" pitchFamily="49" charset="0"/>
              </a:rPr>
              <a:t> </a:t>
            </a:r>
            <a:r>
              <a:rPr lang="en-US" altLang="zh-CN" b="0" dirty="0">
                <a:solidFill>
                  <a:srgbClr val="777777"/>
                </a:solidFill>
                <a:effectLst/>
                <a:latin typeface="Consolas" panose="020B0609020204030204" pitchFamily="49" charset="0"/>
              </a:rPr>
              <a:t>&lt;</a:t>
            </a:r>
            <a:r>
              <a:rPr lang="en-US" altLang="zh-CN" b="0" dirty="0" err="1">
                <a:solidFill>
                  <a:srgbClr val="7A3E9D"/>
                </a:solidFill>
                <a:effectLst/>
                <a:latin typeface="Consolas" panose="020B0609020204030204" pitchFamily="49" charset="0"/>
              </a:rPr>
              <a:t>typename</a:t>
            </a:r>
            <a:r>
              <a:rPr lang="en-US" altLang="zh-CN" b="0" dirty="0">
                <a:solidFill>
                  <a:srgbClr val="333333"/>
                </a:solidFill>
                <a:effectLst/>
                <a:latin typeface="Consolas" panose="020B0609020204030204" pitchFamily="49" charset="0"/>
              </a:rPr>
              <a:t> </a:t>
            </a:r>
            <a:r>
              <a:rPr lang="en-US" altLang="zh-CN" b="1" dirty="0" err="1">
                <a:solidFill>
                  <a:srgbClr val="7A3E9D"/>
                </a:solidFill>
                <a:effectLst/>
                <a:latin typeface="Consolas" panose="020B0609020204030204" pitchFamily="49" charset="0"/>
              </a:rPr>
              <a:t>DataType</a:t>
            </a:r>
            <a:r>
              <a:rPr lang="en-US" altLang="zh-CN" b="0" dirty="0">
                <a:solidFill>
                  <a:srgbClr val="777777"/>
                </a:solidFill>
                <a:effectLst/>
                <a:latin typeface="Consolas" panose="020B0609020204030204" pitchFamily="49" charset="0"/>
              </a:rPr>
              <a:t>&gt;</a:t>
            </a:r>
            <a:endParaRPr lang="en-US" altLang="zh-CN" b="0" dirty="0">
              <a:solidFill>
                <a:srgbClr val="333333"/>
              </a:solidFill>
              <a:effectLst/>
              <a:latin typeface="Consolas" panose="020B0609020204030204" pitchFamily="49" charset="0"/>
            </a:endParaRPr>
          </a:p>
          <a:p>
            <a:r>
              <a:rPr lang="en-US" altLang="zh-CN" b="0" dirty="0">
                <a:solidFill>
                  <a:srgbClr val="7A3E9D"/>
                </a:solidFill>
                <a:effectLst/>
                <a:latin typeface="Consolas" panose="020B0609020204030204" pitchFamily="49" charset="0"/>
              </a:rPr>
              <a:t>struct</a:t>
            </a:r>
            <a:r>
              <a:rPr lang="en-US" altLang="zh-CN" b="0" dirty="0">
                <a:solidFill>
                  <a:srgbClr val="333333"/>
                </a:solidFill>
                <a:effectLst/>
                <a:latin typeface="Consolas" panose="020B0609020204030204" pitchFamily="49" charset="0"/>
              </a:rPr>
              <a:t> </a:t>
            </a:r>
            <a:r>
              <a:rPr lang="en-US" altLang="zh-CN" b="1" dirty="0">
                <a:solidFill>
                  <a:srgbClr val="7A3E9D"/>
                </a:solidFill>
                <a:effectLst/>
                <a:latin typeface="Consolas" panose="020B0609020204030204" pitchFamily="49" charset="0"/>
              </a:rPr>
              <a:t>node</a:t>
            </a:r>
            <a:r>
              <a:rPr lang="en-US" altLang="zh-CN" b="0" dirty="0">
                <a:solidFill>
                  <a:srgbClr val="333333"/>
                </a:solidFill>
                <a:effectLst/>
                <a:latin typeface="Consolas" panose="020B0609020204030204" pitchFamily="49" charset="0"/>
              </a:rPr>
              <a:t> </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a:t>
            </a:r>
            <a:r>
              <a:rPr lang="en-US" altLang="zh-CN" b="0" dirty="0" err="1">
                <a:solidFill>
                  <a:srgbClr val="333333"/>
                </a:solidFill>
                <a:effectLst/>
                <a:latin typeface="Consolas" panose="020B0609020204030204" pitchFamily="49" charset="0"/>
              </a:rPr>
              <a:t>DataType</a:t>
            </a:r>
            <a:r>
              <a:rPr lang="en-US" altLang="zh-CN" b="0" dirty="0">
                <a:solidFill>
                  <a:srgbClr val="333333"/>
                </a:solidFill>
                <a:effectLst/>
                <a:latin typeface="Consolas" panose="020B0609020204030204" pitchFamily="49" charset="0"/>
              </a:rPr>
              <a:t> data</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333333"/>
                </a:solidFill>
                <a:effectLst/>
                <a:latin typeface="Consolas" panose="020B0609020204030204" pitchFamily="49" charset="0"/>
              </a:rPr>
              <a:t>    node</a:t>
            </a:r>
            <a:r>
              <a:rPr lang="en-US" altLang="zh-CN" b="0" dirty="0">
                <a:solidFill>
                  <a:srgbClr val="777777"/>
                </a:solidFill>
                <a:effectLst/>
                <a:latin typeface="Consolas" panose="020B0609020204030204" pitchFamily="49" charset="0"/>
              </a:rPr>
              <a:t>&lt;</a:t>
            </a:r>
            <a:r>
              <a:rPr lang="en-US" altLang="zh-CN" b="0" dirty="0" err="1">
                <a:solidFill>
                  <a:srgbClr val="333333"/>
                </a:solidFill>
                <a:effectLst/>
                <a:latin typeface="Consolas" panose="020B0609020204030204" pitchFamily="49" charset="0"/>
              </a:rPr>
              <a:t>DataType</a:t>
            </a:r>
            <a:r>
              <a:rPr lang="en-US" altLang="zh-CN" b="0" dirty="0">
                <a:solidFill>
                  <a:srgbClr val="777777"/>
                </a:solidFill>
                <a:effectLst/>
                <a:latin typeface="Consolas" panose="020B0609020204030204" pitchFamily="49" charset="0"/>
              </a:rPr>
              <a:t>&gt;</a:t>
            </a:r>
            <a:r>
              <a:rPr lang="en-US" altLang="zh-CN" b="0" dirty="0">
                <a:solidFill>
                  <a:srgbClr val="333333"/>
                </a:solidFill>
                <a:effectLst/>
                <a:latin typeface="Consolas" panose="020B0609020204030204" pitchFamily="49" charset="0"/>
              </a:rPr>
              <a:t> </a:t>
            </a:r>
            <a:r>
              <a:rPr lang="en-US" altLang="zh-CN" b="0" dirty="0">
                <a:solidFill>
                  <a:srgbClr val="777777"/>
                </a:solidFill>
                <a:effectLst/>
                <a:latin typeface="Consolas" panose="020B0609020204030204" pitchFamily="49" charset="0"/>
              </a:rPr>
              <a:t>*</a:t>
            </a:r>
            <a:r>
              <a:rPr lang="en-US" altLang="zh-CN" b="0" dirty="0">
                <a:solidFill>
                  <a:srgbClr val="333333"/>
                </a:solidFill>
                <a:effectLst/>
                <a:latin typeface="Consolas" panose="020B0609020204030204" pitchFamily="49" charset="0"/>
              </a:rPr>
              <a:t>next</a:t>
            </a:r>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a:p>
            <a:r>
              <a:rPr lang="en-US" altLang="zh-CN" b="0" dirty="0">
                <a:solidFill>
                  <a:srgbClr val="777777"/>
                </a:solidFill>
                <a:effectLst/>
                <a:latin typeface="Consolas" panose="020B0609020204030204" pitchFamily="49" charset="0"/>
              </a:rPr>
              <a:t>};</a:t>
            </a:r>
            <a:endParaRPr lang="en-US" altLang="zh-CN" b="0" dirty="0">
              <a:solidFill>
                <a:srgbClr val="333333"/>
              </a:solidFill>
              <a:effectLs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p:cTn id="12" dur="500" fill="hold"/>
                                        <p:tgtEl>
                                          <p:spTgt spid="94"/>
                                        </p:tgtEl>
                                        <p:attrNameLst>
                                          <p:attrName>ppt_w</p:attrName>
                                        </p:attrNameLst>
                                      </p:cBhvr>
                                      <p:tavLst>
                                        <p:tav tm="0">
                                          <p:val>
                                            <p:fltVal val="0"/>
                                          </p:val>
                                        </p:tav>
                                        <p:tav tm="100000">
                                          <p:val>
                                            <p:strVal val="#ppt_w"/>
                                          </p:val>
                                        </p:tav>
                                      </p:tavLst>
                                    </p:anim>
                                    <p:anim calcmode="lin" valueType="num">
                                      <p:cBhvr>
                                        <p:cTn id="13" dur="500" fill="hold"/>
                                        <p:tgtEl>
                                          <p:spTgt spid="94"/>
                                        </p:tgtEl>
                                        <p:attrNameLst>
                                          <p:attrName>ppt_h</p:attrName>
                                        </p:attrNameLst>
                                      </p:cBhvr>
                                      <p:tavLst>
                                        <p:tav tm="0">
                                          <p:val>
                                            <p:fltVal val="0"/>
                                          </p:val>
                                        </p:tav>
                                        <p:tav tm="100000">
                                          <p:val>
                                            <p:strVal val="#ppt_h"/>
                                          </p:val>
                                        </p:tav>
                                      </p:tavLst>
                                    </p:anim>
                                    <p:animEffect transition="in" filter="fade">
                                      <p:cBhvr>
                                        <p:cTn id="14" dur="500"/>
                                        <p:tgtEl>
                                          <p:spTgt spid="94"/>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wipe(left)">
                                      <p:cBhvr>
                                        <p:cTn id="18" dur="500"/>
                                        <p:tgtEl>
                                          <p:spTgt spid="97"/>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additive="base">
                                        <p:cTn id="22" dur="500" fill="hold"/>
                                        <p:tgtEl>
                                          <p:spTgt spid="84"/>
                                        </p:tgtEl>
                                        <p:attrNameLst>
                                          <p:attrName>ppt_x</p:attrName>
                                        </p:attrNameLst>
                                      </p:cBhvr>
                                      <p:tavLst>
                                        <p:tav tm="0">
                                          <p:val>
                                            <p:strVal val="1+#ppt_w/2"/>
                                          </p:val>
                                        </p:tav>
                                        <p:tav tm="100000">
                                          <p:val>
                                            <p:strVal val="#ppt_x"/>
                                          </p:val>
                                        </p:tav>
                                      </p:tavLst>
                                    </p:anim>
                                    <p:anim calcmode="lin" valueType="num">
                                      <p:cBhvr additive="base">
                                        <p:cTn id="23" dur="5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p:cTn id="27" dur="500" fill="hold"/>
                                        <p:tgtEl>
                                          <p:spTgt spid="95"/>
                                        </p:tgtEl>
                                        <p:attrNameLst>
                                          <p:attrName>ppt_w</p:attrName>
                                        </p:attrNameLst>
                                      </p:cBhvr>
                                      <p:tavLst>
                                        <p:tav tm="0">
                                          <p:val>
                                            <p:fltVal val="0"/>
                                          </p:val>
                                        </p:tav>
                                        <p:tav tm="100000">
                                          <p:val>
                                            <p:strVal val="#ppt_w"/>
                                          </p:val>
                                        </p:tav>
                                      </p:tavLst>
                                    </p:anim>
                                    <p:anim calcmode="lin" valueType="num">
                                      <p:cBhvr>
                                        <p:cTn id="28" dur="500" fill="hold"/>
                                        <p:tgtEl>
                                          <p:spTgt spid="95"/>
                                        </p:tgtEl>
                                        <p:attrNameLst>
                                          <p:attrName>ppt_h</p:attrName>
                                        </p:attrNameLst>
                                      </p:cBhvr>
                                      <p:tavLst>
                                        <p:tav tm="0">
                                          <p:val>
                                            <p:fltVal val="0"/>
                                          </p:val>
                                        </p:tav>
                                        <p:tav tm="100000">
                                          <p:val>
                                            <p:strVal val="#ppt_h"/>
                                          </p:val>
                                        </p:tav>
                                      </p:tavLst>
                                    </p:anim>
                                    <p:animEffect transition="in" filter="fade">
                                      <p:cBhvr>
                                        <p:cTn id="29" dur="500"/>
                                        <p:tgtEl>
                                          <p:spTgt spid="9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96"/>
                                        </p:tgtEl>
                                        <p:attrNameLst>
                                          <p:attrName>style.visibility</p:attrName>
                                        </p:attrNameLst>
                                      </p:cBhvr>
                                      <p:to>
                                        <p:strVal val="visible"/>
                                      </p:to>
                                    </p:set>
                                    <p:anim calcmode="lin" valueType="num">
                                      <p:cBhvr>
                                        <p:cTn id="37" dur="500" fill="hold"/>
                                        <p:tgtEl>
                                          <p:spTgt spid="96"/>
                                        </p:tgtEl>
                                        <p:attrNameLst>
                                          <p:attrName>ppt_w</p:attrName>
                                        </p:attrNameLst>
                                      </p:cBhvr>
                                      <p:tavLst>
                                        <p:tav tm="0">
                                          <p:val>
                                            <p:fltVal val="0"/>
                                          </p:val>
                                        </p:tav>
                                        <p:tav tm="100000">
                                          <p:val>
                                            <p:strVal val="#ppt_w"/>
                                          </p:val>
                                        </p:tav>
                                      </p:tavLst>
                                    </p:anim>
                                    <p:anim calcmode="lin" valueType="num">
                                      <p:cBhvr>
                                        <p:cTn id="38" dur="500" fill="hold"/>
                                        <p:tgtEl>
                                          <p:spTgt spid="96"/>
                                        </p:tgtEl>
                                        <p:attrNameLst>
                                          <p:attrName>ppt_h</p:attrName>
                                        </p:attrNameLst>
                                      </p:cBhvr>
                                      <p:tavLst>
                                        <p:tav tm="0">
                                          <p:val>
                                            <p:fltVal val="0"/>
                                          </p:val>
                                        </p:tav>
                                        <p:tav tm="100000">
                                          <p:val>
                                            <p:strVal val="#ppt_h"/>
                                          </p:val>
                                        </p:tav>
                                      </p:tavLst>
                                    </p:anim>
                                    <p:animEffect transition="in" filter="fade">
                                      <p:cBhvr>
                                        <p:cTn id="3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634567" y="1442761"/>
            <a:ext cx="4725692" cy="4725692"/>
          </a:xfrm>
          <a:prstGeom prst="rect">
            <a:avLst/>
          </a:prstGeom>
        </p:spPr>
      </p:pic>
      <p:sp>
        <p:nvSpPr>
          <p:cNvPr id="52" name="圆角矩形 51"/>
          <p:cNvSpPr/>
          <p:nvPr/>
        </p:nvSpPr>
        <p:spPr>
          <a:xfrm>
            <a:off x="1270914" y="1850244"/>
            <a:ext cx="4799388" cy="4101237"/>
          </a:xfrm>
          <a:prstGeom prst="roundRect">
            <a:avLst>
              <a:gd name="adj" fmla="val 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53" name="矩形 93"/>
          <p:cNvSpPr/>
          <p:nvPr/>
        </p:nvSpPr>
        <p:spPr>
          <a:xfrm>
            <a:off x="1220707" y="1790843"/>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54" name="矩形 93"/>
          <p:cNvSpPr/>
          <p:nvPr/>
        </p:nvSpPr>
        <p:spPr>
          <a:xfrm rot="10800000">
            <a:off x="5753102" y="5626956"/>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cs typeface="+mn-ea"/>
              <a:sym typeface="+mn-lt"/>
            </a:endParaRPr>
          </a:p>
        </p:txBody>
      </p:sp>
      <p:sp>
        <p:nvSpPr>
          <p:cNvPr id="6" name="矩形 5"/>
          <p:cNvSpPr/>
          <p:nvPr/>
        </p:nvSpPr>
        <p:spPr>
          <a:xfrm>
            <a:off x="1898639" y="2234169"/>
            <a:ext cx="3854461" cy="7875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cs typeface="+mn-ea"/>
              <a:sym typeface="+mn-lt"/>
            </a:endParaRPr>
          </a:p>
        </p:txBody>
      </p:sp>
      <p:sp>
        <p:nvSpPr>
          <p:cNvPr id="55" name="菱形 54"/>
          <p:cNvSpPr/>
          <p:nvPr/>
        </p:nvSpPr>
        <p:spPr>
          <a:xfrm>
            <a:off x="1456536" y="2305743"/>
            <a:ext cx="368007"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菱形 81"/>
          <p:cNvSpPr/>
          <p:nvPr/>
        </p:nvSpPr>
        <p:spPr>
          <a:xfrm>
            <a:off x="1511422" y="3830160"/>
            <a:ext cx="368007" cy="368006"/>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3" name="组合 82"/>
          <p:cNvGrpSpPr/>
          <p:nvPr/>
        </p:nvGrpSpPr>
        <p:grpSpPr>
          <a:xfrm>
            <a:off x="7018494" y="2022788"/>
            <a:ext cx="4341767" cy="3614744"/>
            <a:chOff x="3247415" y="4530038"/>
            <a:chExt cx="1399960" cy="1165539"/>
          </a:xfrm>
        </p:grpSpPr>
        <p:sp>
          <p:nvSpPr>
            <p:cNvPr id="84" name="矩形 10"/>
            <p:cNvSpPr>
              <a:spLocks noChangeAspect="1"/>
            </p:cNvSpPr>
            <p:nvPr/>
          </p:nvSpPr>
          <p:spPr>
            <a:xfrm rot="5400000">
              <a:off x="3299977" y="4477476"/>
              <a:ext cx="1165539" cy="1270664"/>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chemeClr val="bg1">
                <a:alpha val="30000"/>
              </a:schemeClr>
            </a:solidFill>
            <a:ln w="15875">
              <a:noFill/>
            </a:ln>
            <a:effectLst>
              <a:outerShdw blurRad="2540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矩形 84"/>
            <p:cNvSpPr/>
            <p:nvPr/>
          </p:nvSpPr>
          <p:spPr>
            <a:xfrm>
              <a:off x="3486494" y="4701785"/>
              <a:ext cx="1160881" cy="1488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DFDFD"/>
                </a:solidFill>
                <a:effectLst/>
                <a:uLnTx/>
                <a:uFillTx/>
                <a:cs typeface="+mn-ea"/>
                <a:sym typeface="+mn-lt"/>
              </a:endParaRPr>
            </a:p>
          </p:txBody>
        </p:sp>
      </p:grpSp>
      <p:sp>
        <p:nvSpPr>
          <p:cNvPr id="18" name="TextBox 39"/>
          <p:cNvSpPr txBox="1"/>
          <p:nvPr/>
        </p:nvSpPr>
        <p:spPr>
          <a:xfrm>
            <a:off x="319380" y="344619"/>
            <a:ext cx="1415772" cy="584775"/>
          </a:xfrm>
          <a:prstGeom prst="rect">
            <a:avLst/>
          </a:prstGeom>
          <a:noFill/>
        </p:spPr>
        <p:txBody>
          <a:bodyPr wrap="none" rtlCol="0">
            <a:spAutoFit/>
          </a:bodyPr>
          <a:lstStyle/>
          <a:p>
            <a:r>
              <a:rPr lang="zh-CN" altLang="en-US" sz="3200" b="1" dirty="0">
                <a:solidFill>
                  <a:schemeClr val="bg1"/>
                </a:solidFill>
                <a:cs typeface="+mn-ea"/>
                <a:sym typeface="+mn-lt"/>
              </a:rPr>
              <a:t>单链表</a:t>
            </a:r>
            <a:endParaRPr lang="zh-CN" altLang="en-US" sz="3200" b="1" dirty="0">
              <a:solidFill>
                <a:schemeClr val="bg1"/>
              </a:solidFill>
              <a:cs typeface="+mn-ea"/>
              <a:sym typeface="+mn-lt"/>
            </a:endParaRPr>
          </a:p>
        </p:txBody>
      </p:sp>
      <p:pic>
        <p:nvPicPr>
          <p:cNvPr id="3" name="图片 2"/>
          <p:cNvPicPr>
            <a:picLocks noChangeAspect="1"/>
          </p:cNvPicPr>
          <p:nvPr/>
        </p:nvPicPr>
        <p:blipFill>
          <a:blip r:embed="rId2"/>
          <a:stretch>
            <a:fillRect/>
          </a:stretch>
        </p:blipFill>
        <p:spPr>
          <a:xfrm>
            <a:off x="6429250" y="984380"/>
            <a:ext cx="5136325" cy="2499577"/>
          </a:xfrm>
          <a:prstGeom prst="rect">
            <a:avLst/>
          </a:prstGeom>
        </p:spPr>
      </p:pic>
      <p:sp>
        <p:nvSpPr>
          <p:cNvPr id="4" name="文本框 3"/>
          <p:cNvSpPr txBox="1"/>
          <p:nvPr/>
        </p:nvSpPr>
        <p:spPr>
          <a:xfrm>
            <a:off x="1898639" y="2489746"/>
            <a:ext cx="3199834" cy="738664"/>
          </a:xfrm>
          <a:prstGeom prst="rect">
            <a:avLst/>
          </a:prstGeom>
          <a:noFill/>
        </p:spPr>
        <p:txBody>
          <a:bodyPr wrap="square" rtlCol="0">
            <a:spAutoFit/>
          </a:bodyPr>
          <a:lstStyle/>
          <a:p>
            <a:r>
              <a:rPr lang="zh-CN" altLang="en-US" dirty="0">
                <a:solidFill>
                  <a:schemeClr val="bg1"/>
                </a:solidFill>
              </a:rPr>
              <a:t>为了使用方便，</a:t>
            </a:r>
            <a:r>
              <a:rPr lang="en-US" altLang="zh-CN" dirty="0" err="1">
                <a:solidFill>
                  <a:schemeClr val="bg1"/>
                </a:solidFill>
              </a:rPr>
              <a:t>c++</a:t>
            </a:r>
            <a:r>
              <a:rPr lang="zh-CN" altLang="en-US" dirty="0">
                <a:solidFill>
                  <a:schemeClr val="bg1"/>
                </a:solidFill>
              </a:rPr>
              <a:t>为指向结构体的指针运算符</a:t>
            </a:r>
            <a:r>
              <a:rPr lang="en-US" altLang="zh-CN" sz="2400" dirty="0">
                <a:solidFill>
                  <a:schemeClr val="bg1"/>
                </a:solidFill>
              </a:rPr>
              <a:t>-&gt;</a:t>
            </a:r>
            <a:endParaRPr lang="zh-CN" altLang="en-US" dirty="0">
              <a:solidFill>
                <a:schemeClr val="bg1"/>
              </a:solidFill>
            </a:endParaRPr>
          </a:p>
        </p:txBody>
      </p:sp>
      <p:sp>
        <p:nvSpPr>
          <p:cNvPr id="19" name="文本框 18"/>
          <p:cNvSpPr txBox="1"/>
          <p:nvPr/>
        </p:nvSpPr>
        <p:spPr>
          <a:xfrm>
            <a:off x="1881441" y="3541041"/>
            <a:ext cx="6096000" cy="1569660"/>
          </a:xfrm>
          <a:prstGeom prst="rect">
            <a:avLst/>
          </a:prstGeom>
          <a:noFill/>
        </p:spPr>
        <p:txBody>
          <a:bodyPr wrap="square">
            <a:spAutoFit/>
          </a:bodyPr>
          <a:lstStyle/>
          <a:p>
            <a:r>
              <a:rPr lang="en-US" altLang="zh-CN" sz="3200" b="0" dirty="0">
                <a:solidFill>
                  <a:srgbClr val="333333"/>
                </a:solidFill>
                <a:effectLst/>
                <a:highlight>
                  <a:srgbClr val="C0C0C0"/>
                </a:highlight>
                <a:latin typeface="Consolas" panose="020B0609020204030204" pitchFamily="49" charset="0"/>
              </a:rPr>
              <a:t>node p</a:t>
            </a:r>
            <a:r>
              <a:rPr lang="en-US" altLang="zh-CN" sz="3200" b="0" dirty="0">
                <a:solidFill>
                  <a:srgbClr val="777777"/>
                </a:solidFill>
                <a:effectLst/>
                <a:highlight>
                  <a:srgbClr val="C0C0C0"/>
                </a:highlight>
                <a:latin typeface="Consolas" panose="020B0609020204030204" pitchFamily="49" charset="0"/>
              </a:rPr>
              <a:t>;</a:t>
            </a:r>
            <a:endParaRPr lang="en-US" altLang="zh-CN" sz="3200" b="0" dirty="0">
              <a:solidFill>
                <a:srgbClr val="333333"/>
              </a:solidFill>
              <a:effectLst/>
              <a:highlight>
                <a:srgbClr val="C0C0C0"/>
              </a:highlight>
              <a:latin typeface="Consolas" panose="020B0609020204030204" pitchFamily="49" charset="0"/>
            </a:endParaRPr>
          </a:p>
          <a:p>
            <a:r>
              <a:rPr lang="en-US" altLang="zh-CN" sz="3200" b="0" dirty="0">
                <a:solidFill>
                  <a:srgbClr val="7A3E9D"/>
                </a:solidFill>
                <a:effectLst/>
                <a:highlight>
                  <a:srgbClr val="C0C0C0"/>
                </a:highlight>
                <a:latin typeface="Consolas" panose="020B0609020204030204" pitchFamily="49" charset="0"/>
              </a:rPr>
              <a:t>p</a:t>
            </a:r>
            <a:r>
              <a:rPr lang="en-US" altLang="zh-CN" sz="3200" b="0" dirty="0">
                <a:solidFill>
                  <a:srgbClr val="777777"/>
                </a:solidFill>
                <a:effectLst/>
                <a:highlight>
                  <a:srgbClr val="C0C0C0"/>
                </a:highlight>
                <a:latin typeface="Consolas" panose="020B0609020204030204" pitchFamily="49" charset="0"/>
              </a:rPr>
              <a:t>-&gt;</a:t>
            </a:r>
            <a:r>
              <a:rPr lang="en-US" altLang="zh-CN" sz="3200" b="0" dirty="0">
                <a:solidFill>
                  <a:srgbClr val="7A3E9D"/>
                </a:solidFill>
                <a:effectLst/>
                <a:highlight>
                  <a:srgbClr val="C0C0C0"/>
                </a:highlight>
                <a:latin typeface="Consolas" panose="020B0609020204030204" pitchFamily="49" charset="0"/>
              </a:rPr>
              <a:t>data</a:t>
            </a:r>
            <a:endParaRPr lang="en-US" altLang="zh-CN" sz="3200" b="0" dirty="0">
              <a:solidFill>
                <a:srgbClr val="333333"/>
              </a:solidFill>
              <a:effectLst/>
              <a:highlight>
                <a:srgbClr val="C0C0C0"/>
              </a:highlight>
              <a:latin typeface="Consolas" panose="020B0609020204030204" pitchFamily="49" charset="0"/>
            </a:endParaRPr>
          </a:p>
          <a:p>
            <a:r>
              <a:rPr lang="en-US" altLang="zh-CN" sz="3200" b="0" dirty="0">
                <a:solidFill>
                  <a:srgbClr val="7A3E9D"/>
                </a:solidFill>
                <a:effectLst/>
                <a:highlight>
                  <a:srgbClr val="C0C0C0"/>
                </a:highlight>
                <a:latin typeface="Consolas" panose="020B0609020204030204" pitchFamily="49" charset="0"/>
              </a:rPr>
              <a:t>p</a:t>
            </a:r>
            <a:r>
              <a:rPr lang="en-US" altLang="zh-CN" sz="3200" b="0" dirty="0">
                <a:solidFill>
                  <a:srgbClr val="777777"/>
                </a:solidFill>
                <a:effectLst/>
                <a:highlight>
                  <a:srgbClr val="C0C0C0"/>
                </a:highlight>
                <a:latin typeface="Consolas" panose="020B0609020204030204" pitchFamily="49" charset="0"/>
              </a:rPr>
              <a:t>-&gt;</a:t>
            </a:r>
            <a:r>
              <a:rPr lang="en-US" altLang="zh-CN" sz="3200" b="0" dirty="0">
                <a:solidFill>
                  <a:srgbClr val="7A3E9D"/>
                </a:solidFill>
                <a:effectLst/>
                <a:highlight>
                  <a:srgbClr val="C0C0C0"/>
                </a:highlight>
                <a:latin typeface="Consolas" panose="020B0609020204030204" pitchFamily="49" charset="0"/>
              </a:rPr>
              <a:t>next</a:t>
            </a:r>
            <a:endParaRPr lang="en-US" altLang="zh-CN" sz="3200" b="0" dirty="0">
              <a:solidFill>
                <a:srgbClr val="333333"/>
              </a:solidFill>
              <a:effectLst/>
              <a:highlight>
                <a:srgbClr val="C0C0C0"/>
              </a:highlight>
              <a:latin typeface="Consolas" panose="020B0609020204030204" pitchFamily="49"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anim calcmode="lin" valueType="num">
                                      <p:cBhvr>
                                        <p:cTn id="10" dur="500" fill="hold"/>
                                        <p:tgtEl>
                                          <p:spTgt spid="53"/>
                                        </p:tgtEl>
                                        <p:attrNameLst>
                                          <p:attrName>ppt_x</p:attrName>
                                        </p:attrNameLst>
                                      </p:cBhvr>
                                      <p:tavLst>
                                        <p:tav tm="0">
                                          <p:val>
                                            <p:fltVal val="0.5"/>
                                          </p:val>
                                        </p:tav>
                                        <p:tav tm="100000">
                                          <p:val>
                                            <p:strVal val="#ppt_x"/>
                                          </p:val>
                                        </p:tav>
                                      </p:tavLst>
                                    </p:anim>
                                    <p:anim calcmode="lin" valueType="num">
                                      <p:cBhvr>
                                        <p:cTn id="11" dur="500" fill="hold"/>
                                        <p:tgtEl>
                                          <p:spTgt spid="5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p:cTn id="14" dur="500" fill="hold"/>
                                        <p:tgtEl>
                                          <p:spTgt spid="54"/>
                                        </p:tgtEl>
                                        <p:attrNameLst>
                                          <p:attrName>ppt_w</p:attrName>
                                        </p:attrNameLst>
                                      </p:cBhvr>
                                      <p:tavLst>
                                        <p:tav tm="0">
                                          <p:val>
                                            <p:fltVal val="0"/>
                                          </p:val>
                                        </p:tav>
                                        <p:tav tm="100000">
                                          <p:val>
                                            <p:strVal val="#ppt_w"/>
                                          </p:val>
                                        </p:tav>
                                      </p:tavLst>
                                    </p:anim>
                                    <p:anim calcmode="lin" valueType="num">
                                      <p:cBhvr>
                                        <p:cTn id="15" dur="500" fill="hold"/>
                                        <p:tgtEl>
                                          <p:spTgt spid="54"/>
                                        </p:tgtEl>
                                        <p:attrNameLst>
                                          <p:attrName>ppt_h</p:attrName>
                                        </p:attrNameLst>
                                      </p:cBhvr>
                                      <p:tavLst>
                                        <p:tav tm="0">
                                          <p:val>
                                            <p:fltVal val="0"/>
                                          </p:val>
                                        </p:tav>
                                        <p:tav tm="100000">
                                          <p:val>
                                            <p:strVal val="#ppt_h"/>
                                          </p:val>
                                        </p:tav>
                                      </p:tavLst>
                                    </p:anim>
                                    <p:animEffect transition="in" filter="fade">
                                      <p:cBhvr>
                                        <p:cTn id="16" dur="500"/>
                                        <p:tgtEl>
                                          <p:spTgt spid="54"/>
                                        </p:tgtEl>
                                      </p:cBhvr>
                                    </p:animEffect>
                                    <p:anim calcmode="lin" valueType="num">
                                      <p:cBhvr>
                                        <p:cTn id="17" dur="500" fill="hold"/>
                                        <p:tgtEl>
                                          <p:spTgt spid="54"/>
                                        </p:tgtEl>
                                        <p:attrNameLst>
                                          <p:attrName>ppt_x</p:attrName>
                                        </p:attrNameLst>
                                      </p:cBhvr>
                                      <p:tavLst>
                                        <p:tav tm="0">
                                          <p:val>
                                            <p:fltVal val="0.5"/>
                                          </p:val>
                                        </p:tav>
                                        <p:tav tm="100000">
                                          <p:val>
                                            <p:strVal val="#ppt_x"/>
                                          </p:val>
                                        </p:tav>
                                      </p:tavLst>
                                    </p:anim>
                                    <p:anim calcmode="lin" valueType="num">
                                      <p:cBhvr>
                                        <p:cTn id="18" dur="500" fill="hold"/>
                                        <p:tgtEl>
                                          <p:spTgt spid="5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up)">
                                      <p:cBhvr>
                                        <p:cTn id="22" dur="500"/>
                                        <p:tgtEl>
                                          <p:spTgt spid="52"/>
                                        </p:tgtEl>
                                      </p:cBhvr>
                                    </p:animEffect>
                                  </p:childTnLst>
                                </p:cTn>
                              </p:par>
                            </p:childTnLst>
                          </p:cTn>
                        </p:par>
                        <p:par>
                          <p:cTn id="23" fill="hold">
                            <p:stCondLst>
                              <p:cond delay="1000"/>
                            </p:stCondLst>
                            <p:childTnLst>
                              <p:par>
                                <p:cTn id="24" presetID="49" presetClass="entr" presetSubtype="0" decel="10000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 calcmode="lin" valueType="num">
                                      <p:cBhvr>
                                        <p:cTn id="28" dur="500" fill="hold"/>
                                        <p:tgtEl>
                                          <p:spTgt spid="55"/>
                                        </p:tgtEl>
                                        <p:attrNameLst>
                                          <p:attrName>style.rotation</p:attrName>
                                        </p:attrNameLst>
                                      </p:cBhvr>
                                      <p:tavLst>
                                        <p:tav tm="0">
                                          <p:val>
                                            <p:fltVal val="360"/>
                                          </p:val>
                                        </p:tav>
                                        <p:tav tm="100000">
                                          <p:val>
                                            <p:fltVal val="0"/>
                                          </p:val>
                                        </p:tav>
                                      </p:tavLst>
                                    </p:anim>
                                    <p:animEffect transition="in" filter="fade">
                                      <p:cBhvr>
                                        <p:cTn id="29" dur="500"/>
                                        <p:tgtEl>
                                          <p:spTgt spid="55"/>
                                        </p:tgtEl>
                                      </p:cBhvr>
                                    </p:animEffect>
                                  </p:childTnLst>
                                </p:cTn>
                              </p:par>
                            </p:childTnLst>
                          </p:cTn>
                        </p:par>
                        <p:par>
                          <p:cTn id="30" fill="hold">
                            <p:stCondLst>
                              <p:cond delay="1500"/>
                            </p:stCondLst>
                            <p:childTnLst>
                              <p:par>
                                <p:cTn id="31" presetID="49" presetClass="entr" presetSubtype="0" decel="100000"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 calcmode="lin" valueType="num">
                                      <p:cBhvr>
                                        <p:cTn id="35" dur="500" fill="hold"/>
                                        <p:tgtEl>
                                          <p:spTgt spid="82"/>
                                        </p:tgtEl>
                                        <p:attrNameLst>
                                          <p:attrName>style.rotation</p:attrName>
                                        </p:attrNameLst>
                                      </p:cBhvr>
                                      <p:tavLst>
                                        <p:tav tm="0">
                                          <p:val>
                                            <p:fltVal val="360"/>
                                          </p:val>
                                        </p:tav>
                                        <p:tav tm="100000">
                                          <p:val>
                                            <p:fltVal val="0"/>
                                          </p:val>
                                        </p:tav>
                                      </p:tavLst>
                                    </p:anim>
                                    <p:animEffect transition="in" filter="fade">
                                      <p:cBhvr>
                                        <p:cTn id="36" dur="500"/>
                                        <p:tgtEl>
                                          <p:spTgt spid="82"/>
                                        </p:tgtEl>
                                      </p:cBhvr>
                                    </p:animEffect>
                                  </p:childTnLst>
                                </p:cTn>
                              </p:par>
                            </p:childTnLst>
                          </p:cTn>
                        </p:par>
                        <p:par>
                          <p:cTn id="37" fill="hold">
                            <p:stCondLst>
                              <p:cond delay="2000"/>
                            </p:stCondLst>
                            <p:childTnLst>
                              <p:par>
                                <p:cTn id="38" presetID="8" presetClass="emph" presetSubtype="0" fill="hold" grpId="1" nodeType="afterEffect">
                                  <p:stCondLst>
                                    <p:cond delay="0"/>
                                  </p:stCondLst>
                                  <p:childTnLst>
                                    <p:animRot by="21600000">
                                      <p:cBhvr>
                                        <p:cTn id="39" dur="2000" fill="hold"/>
                                        <p:tgtEl>
                                          <p:spTgt spid="55"/>
                                        </p:tgtEl>
                                        <p:attrNameLst>
                                          <p:attrName>r</p:attrName>
                                        </p:attrNameLst>
                                      </p:cBhvr>
                                    </p:animRot>
                                  </p:childTnLst>
                                </p:cTn>
                              </p:par>
                            </p:childTnLst>
                          </p:cTn>
                        </p:par>
                        <p:par>
                          <p:cTn id="40" fill="hold">
                            <p:stCondLst>
                              <p:cond delay="4000"/>
                            </p:stCondLst>
                            <p:childTnLst>
                              <p:par>
                                <p:cTn id="41" presetID="8" presetClass="emph" presetSubtype="0" fill="hold" grpId="1" nodeType="afterEffect">
                                  <p:stCondLst>
                                    <p:cond delay="0"/>
                                  </p:stCondLst>
                                  <p:childTnLst>
                                    <p:animRot by="21600000">
                                      <p:cBhvr>
                                        <p:cTn id="42" dur="2000" fill="hold"/>
                                        <p:tgtEl>
                                          <p:spTgt spid="82"/>
                                        </p:tgtEl>
                                        <p:attrNameLst>
                                          <p:attrName>r</p:attrName>
                                        </p:attrNameLst>
                                      </p:cBhvr>
                                    </p:animRot>
                                  </p:childTnLst>
                                </p:cTn>
                              </p:par>
                            </p:childTnLst>
                          </p:cTn>
                        </p:par>
                        <p:par>
                          <p:cTn id="43" fill="hold">
                            <p:stCondLst>
                              <p:cond delay="6000"/>
                            </p:stCondLst>
                            <p:childTnLst>
                              <p:par>
                                <p:cTn id="44" presetID="25" presetClass="entr" presetSubtype="0" fill="hold" nodeType="after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decel="50000" fill="hold">
                                          <p:stCondLst>
                                            <p:cond delay="0"/>
                                          </p:stCondLst>
                                        </p:cTn>
                                        <p:tgtEl>
                                          <p:spTgt spid="83"/>
                                        </p:tgtEl>
                                        <p:attrNameLst>
                                          <p:attrName>style.rotation</p:attrName>
                                        </p:attrNameLst>
                                      </p:cBhvr>
                                      <p:tavLst>
                                        <p:tav tm="0">
                                          <p:val>
                                            <p:fltVal val="-90"/>
                                          </p:val>
                                        </p:tav>
                                        <p:tav tm="100000">
                                          <p:val>
                                            <p:fltVal val="0"/>
                                          </p:val>
                                        </p:tav>
                                      </p:tavLst>
                                    </p:anim>
                                    <p:anim calcmode="lin" valueType="num">
                                      <p:cBhvr>
                                        <p:cTn id="47" dur="500" decel="50000" fill="hold">
                                          <p:stCondLst>
                                            <p:cond delay="0"/>
                                          </p:stCondLst>
                                        </p:cTn>
                                        <p:tgtEl>
                                          <p:spTgt spid="83"/>
                                        </p:tgtEl>
                                        <p:attrNameLst>
                                          <p:attrName>ppt_w</p:attrName>
                                        </p:attrNameLst>
                                      </p:cBhvr>
                                      <p:tavLst>
                                        <p:tav tm="0">
                                          <p:val>
                                            <p:strVal val="#ppt_w"/>
                                          </p:val>
                                        </p:tav>
                                        <p:tav tm="100000">
                                          <p:val>
                                            <p:strVal val="#ppt_w*.05"/>
                                          </p:val>
                                        </p:tav>
                                      </p:tavLst>
                                    </p:anim>
                                    <p:anim calcmode="lin" valueType="num">
                                      <p:cBhvr>
                                        <p:cTn id="48" dur="500" accel="50000" fill="hold">
                                          <p:stCondLst>
                                            <p:cond delay="500"/>
                                          </p:stCondLst>
                                        </p:cTn>
                                        <p:tgtEl>
                                          <p:spTgt spid="83"/>
                                        </p:tgtEl>
                                        <p:attrNameLst>
                                          <p:attrName>ppt_w</p:attrName>
                                        </p:attrNameLst>
                                      </p:cBhvr>
                                      <p:tavLst>
                                        <p:tav tm="0">
                                          <p:val>
                                            <p:strVal val="#ppt_w*.05"/>
                                          </p:val>
                                        </p:tav>
                                        <p:tav tm="100000">
                                          <p:val>
                                            <p:strVal val="#ppt_w"/>
                                          </p:val>
                                        </p:tav>
                                      </p:tavLst>
                                    </p:anim>
                                    <p:anim calcmode="lin" valueType="num">
                                      <p:cBhvr>
                                        <p:cTn id="49" dur="1000" fill="hold"/>
                                        <p:tgtEl>
                                          <p:spTgt spid="83"/>
                                        </p:tgtEl>
                                        <p:attrNameLst>
                                          <p:attrName>ppt_h</p:attrName>
                                        </p:attrNameLst>
                                      </p:cBhvr>
                                      <p:tavLst>
                                        <p:tav tm="0">
                                          <p:val>
                                            <p:strVal val="#ppt_h"/>
                                          </p:val>
                                        </p:tav>
                                        <p:tav tm="100000">
                                          <p:val>
                                            <p:strVal val="#ppt_h"/>
                                          </p:val>
                                        </p:tav>
                                      </p:tavLst>
                                    </p:anim>
                                    <p:anim calcmode="lin" valueType="num">
                                      <p:cBhvr>
                                        <p:cTn id="50" dur="500" decel="50000" fill="hold">
                                          <p:stCondLst>
                                            <p:cond delay="0"/>
                                          </p:stCondLst>
                                        </p:cTn>
                                        <p:tgtEl>
                                          <p:spTgt spid="83"/>
                                        </p:tgtEl>
                                        <p:attrNameLst>
                                          <p:attrName>ppt_x</p:attrName>
                                        </p:attrNameLst>
                                      </p:cBhvr>
                                      <p:tavLst>
                                        <p:tav tm="0">
                                          <p:val>
                                            <p:strVal val="#ppt_x+.4"/>
                                          </p:val>
                                        </p:tav>
                                        <p:tav tm="100000">
                                          <p:val>
                                            <p:strVal val="#ppt_x"/>
                                          </p:val>
                                        </p:tav>
                                      </p:tavLst>
                                    </p:anim>
                                    <p:anim calcmode="lin" valueType="num">
                                      <p:cBhvr>
                                        <p:cTn id="51" dur="500" decel="50000" fill="hold">
                                          <p:stCondLst>
                                            <p:cond delay="0"/>
                                          </p:stCondLst>
                                        </p:cTn>
                                        <p:tgtEl>
                                          <p:spTgt spid="83"/>
                                        </p:tgtEl>
                                        <p:attrNameLst>
                                          <p:attrName>ppt_y</p:attrName>
                                        </p:attrNameLst>
                                      </p:cBhvr>
                                      <p:tavLst>
                                        <p:tav tm="0">
                                          <p:val>
                                            <p:strVal val="#ppt_y-.2"/>
                                          </p:val>
                                        </p:tav>
                                        <p:tav tm="100000">
                                          <p:val>
                                            <p:strVal val="#ppt_y+.1"/>
                                          </p:val>
                                        </p:tav>
                                      </p:tavLst>
                                    </p:anim>
                                    <p:anim calcmode="lin" valueType="num">
                                      <p:cBhvr>
                                        <p:cTn id="52" dur="500" accel="50000" fill="hold">
                                          <p:stCondLst>
                                            <p:cond delay="500"/>
                                          </p:stCondLst>
                                        </p:cTn>
                                        <p:tgtEl>
                                          <p:spTgt spid="83"/>
                                        </p:tgtEl>
                                        <p:attrNameLst>
                                          <p:attrName>ppt_y</p:attrName>
                                        </p:attrNameLst>
                                      </p:cBhvr>
                                      <p:tavLst>
                                        <p:tav tm="0">
                                          <p:val>
                                            <p:strVal val="#ppt_y+.1"/>
                                          </p:val>
                                        </p:tav>
                                        <p:tav tm="100000">
                                          <p:val>
                                            <p:strVal val="#ppt_y"/>
                                          </p:val>
                                        </p:tav>
                                      </p:tavLst>
                                    </p:anim>
                                    <p:animEffect transition="in" filter="fade">
                                      <p:cBhvr>
                                        <p:cTn id="53" dur="1000" decel="50000">
                                          <p:stCondLst>
                                            <p:cond delay="0"/>
                                          </p:stCondLst>
                                        </p:cTn>
                                        <p:tgtEl>
                                          <p:spTgt spid="83"/>
                                        </p:tgtEl>
                                      </p:cBhvr>
                                    </p:animEffect>
                                  </p:childTnLst>
                                </p:cTn>
                              </p:par>
                            </p:childTnLst>
                          </p:cTn>
                        </p:par>
                        <p:par>
                          <p:cTn id="54" fill="hold">
                            <p:stCondLst>
                              <p:cond delay="7000"/>
                            </p:stCondLst>
                            <p:childTnLst>
                              <p:par>
                                <p:cTn id="55" presetID="49" presetClass="entr" presetSubtype="0" decel="10000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500" fill="hold"/>
                                        <p:tgtEl>
                                          <p:spTgt spid="5"/>
                                        </p:tgtEl>
                                        <p:attrNameLst>
                                          <p:attrName>ppt_w</p:attrName>
                                        </p:attrNameLst>
                                      </p:cBhvr>
                                      <p:tavLst>
                                        <p:tav tm="0">
                                          <p:val>
                                            <p:fltVal val="0"/>
                                          </p:val>
                                        </p:tav>
                                        <p:tav tm="100000">
                                          <p:val>
                                            <p:strVal val="#ppt_w"/>
                                          </p:val>
                                        </p:tav>
                                      </p:tavLst>
                                    </p:anim>
                                    <p:anim calcmode="lin" valueType="num">
                                      <p:cBhvr>
                                        <p:cTn id="58" dur="500" fill="hold"/>
                                        <p:tgtEl>
                                          <p:spTgt spid="5"/>
                                        </p:tgtEl>
                                        <p:attrNameLst>
                                          <p:attrName>ppt_h</p:attrName>
                                        </p:attrNameLst>
                                      </p:cBhvr>
                                      <p:tavLst>
                                        <p:tav tm="0">
                                          <p:val>
                                            <p:fltVal val="0"/>
                                          </p:val>
                                        </p:tav>
                                        <p:tav tm="100000">
                                          <p:val>
                                            <p:strVal val="#ppt_h"/>
                                          </p:val>
                                        </p:tav>
                                      </p:tavLst>
                                    </p:anim>
                                    <p:anim calcmode="lin" valueType="num">
                                      <p:cBhvr>
                                        <p:cTn id="59" dur="500" fill="hold"/>
                                        <p:tgtEl>
                                          <p:spTgt spid="5"/>
                                        </p:tgtEl>
                                        <p:attrNameLst>
                                          <p:attrName>style.rotation</p:attrName>
                                        </p:attrNameLst>
                                      </p:cBhvr>
                                      <p:tavLst>
                                        <p:tav tm="0">
                                          <p:val>
                                            <p:fltVal val="360"/>
                                          </p:val>
                                        </p:tav>
                                        <p:tav tm="100000">
                                          <p:val>
                                            <p:fltVal val="0"/>
                                          </p:val>
                                        </p:tav>
                                      </p:tavLst>
                                    </p:anim>
                                    <p:animEffect transition="in" filter="fade">
                                      <p:cBhvr>
                                        <p:cTn id="60" dur="500"/>
                                        <p:tgtEl>
                                          <p:spTgt spid="5"/>
                                        </p:tgtEl>
                                      </p:cBhvr>
                                    </p:animEffect>
                                  </p:childTnLst>
                                </p:cTn>
                              </p:par>
                            </p:childTnLst>
                          </p:cTn>
                        </p:par>
                        <p:par>
                          <p:cTn id="61" fill="hold">
                            <p:stCondLst>
                              <p:cond delay="7500"/>
                            </p:stCondLst>
                            <p:childTnLst>
                              <p:par>
                                <p:cTn id="62" presetID="8" presetClass="emph" presetSubtype="0" fill="hold" nodeType="afterEffect">
                                  <p:stCondLst>
                                    <p:cond delay="0"/>
                                  </p:stCondLst>
                                  <p:childTnLst>
                                    <p:animRot by="21600000">
                                      <p:cBhvr>
                                        <p:cTn id="63" dur="2000" fill="hold"/>
                                        <p:tgtEl>
                                          <p:spTgt spid="5"/>
                                        </p:tgtEl>
                                        <p:attrNameLst>
                                          <p:attrName>r</p:attrName>
                                        </p:attrNameLst>
                                      </p:cBhvr>
                                    </p:animRot>
                                  </p:childTnLst>
                                </p:cTn>
                              </p:par>
                            </p:childTnLst>
                          </p:cTn>
                        </p:par>
                        <p:par>
                          <p:cTn id="64" fill="hold">
                            <p:stCondLst>
                              <p:cond delay="9500"/>
                            </p:stCondLst>
                            <p:childTnLst>
                              <p:par>
                                <p:cTn id="65" presetID="41" presetClass="entr" presetSubtype="0" fill="hold" grpId="0" nodeType="afterEffect" nodePh="1">
                                  <p:stCondLst>
                                    <p:cond delay="0"/>
                                  </p:stCondLst>
                                  <p:endCondLst>
                                    <p:cond evt="begin" delay="0">
                                      <p:tn val="65"/>
                                    </p:cond>
                                  </p:endCondLst>
                                  <p:iterate type="lt">
                                    <p:tmPct val="10000"/>
                                  </p:iterate>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6"/>
                                        </p:tgtEl>
                                        <p:attrNameLst>
                                          <p:attrName>ppt_y</p:attrName>
                                        </p:attrNameLst>
                                      </p:cBhvr>
                                      <p:tavLst>
                                        <p:tav tm="0">
                                          <p:val>
                                            <p:strVal val="#ppt_y"/>
                                          </p:val>
                                        </p:tav>
                                        <p:tav tm="100000">
                                          <p:val>
                                            <p:strVal val="#ppt_y"/>
                                          </p:val>
                                        </p:tav>
                                      </p:tavLst>
                                    </p:anim>
                                    <p:anim calcmode="lin" valueType="num">
                                      <p:cBhvr>
                                        <p:cTn id="6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6" grpId="0"/>
      <p:bldP spid="55" grpId="0" animBg="1"/>
      <p:bldP spid="55" grpId="1" animBg="1"/>
      <p:bldP spid="82" grpId="0" animBg="1"/>
      <p:bldP spid="8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491"/>
          <p:cNvSpPr>
            <a:spLocks noEditPoints="1"/>
          </p:cNvSpPr>
          <p:nvPr/>
        </p:nvSpPr>
        <p:spPr bwMode="auto">
          <a:xfrm>
            <a:off x="4891795" y="2997977"/>
            <a:ext cx="2986020" cy="2997870"/>
          </a:xfrm>
          <a:custGeom>
            <a:avLst/>
            <a:gdLst>
              <a:gd name="T0" fmla="*/ 1407 w 1705"/>
              <a:gd name="T1" fmla="*/ 204 h 1712"/>
              <a:gd name="T2" fmla="*/ 1345 w 1705"/>
              <a:gd name="T3" fmla="*/ 201 h 1712"/>
              <a:gd name="T4" fmla="*/ 1229 w 1705"/>
              <a:gd name="T5" fmla="*/ 290 h 1712"/>
              <a:gd name="T6" fmla="*/ 1107 w 1705"/>
              <a:gd name="T7" fmla="*/ 310 h 1712"/>
              <a:gd name="T8" fmla="*/ 1012 w 1705"/>
              <a:gd name="T9" fmla="*/ 230 h 1712"/>
              <a:gd name="T10" fmla="*/ 986 w 1705"/>
              <a:gd name="T11" fmla="*/ 40 h 1712"/>
              <a:gd name="T12" fmla="*/ 946 w 1705"/>
              <a:gd name="T13" fmla="*/ 0 h 1712"/>
              <a:gd name="T14" fmla="*/ 777 w 1705"/>
              <a:gd name="T15" fmla="*/ 0 h 1712"/>
              <a:gd name="T16" fmla="*/ 728 w 1705"/>
              <a:gd name="T17" fmla="*/ 54 h 1712"/>
              <a:gd name="T18" fmla="*/ 702 w 1705"/>
              <a:gd name="T19" fmla="*/ 227 h 1712"/>
              <a:gd name="T20" fmla="*/ 628 w 1705"/>
              <a:gd name="T21" fmla="*/ 299 h 1712"/>
              <a:gd name="T22" fmla="*/ 537 w 1705"/>
              <a:gd name="T23" fmla="*/ 313 h 1712"/>
              <a:gd name="T24" fmla="*/ 365 w 1705"/>
              <a:gd name="T25" fmla="*/ 184 h 1712"/>
              <a:gd name="T26" fmla="*/ 312 w 1705"/>
              <a:gd name="T27" fmla="*/ 187 h 1712"/>
              <a:gd name="T28" fmla="*/ 193 w 1705"/>
              <a:gd name="T29" fmla="*/ 307 h 1712"/>
              <a:gd name="T30" fmla="*/ 193 w 1705"/>
              <a:gd name="T31" fmla="*/ 367 h 1712"/>
              <a:gd name="T32" fmla="*/ 314 w 1705"/>
              <a:gd name="T33" fmla="*/ 525 h 1712"/>
              <a:gd name="T34" fmla="*/ 304 w 1705"/>
              <a:gd name="T35" fmla="*/ 607 h 1712"/>
              <a:gd name="T36" fmla="*/ 241 w 1705"/>
              <a:gd name="T37" fmla="*/ 696 h 1712"/>
              <a:gd name="T38" fmla="*/ 46 w 1705"/>
              <a:gd name="T39" fmla="*/ 720 h 1712"/>
              <a:gd name="T40" fmla="*/ 4 w 1705"/>
              <a:gd name="T41" fmla="*/ 755 h 1712"/>
              <a:gd name="T42" fmla="*/ 0 w 1705"/>
              <a:gd name="T43" fmla="*/ 936 h 1712"/>
              <a:gd name="T44" fmla="*/ 51 w 1705"/>
              <a:gd name="T45" fmla="*/ 986 h 1712"/>
              <a:gd name="T46" fmla="*/ 217 w 1705"/>
              <a:gd name="T47" fmla="*/ 1012 h 1712"/>
              <a:gd name="T48" fmla="*/ 298 w 1705"/>
              <a:gd name="T49" fmla="*/ 1089 h 1712"/>
              <a:gd name="T50" fmla="*/ 300 w 1705"/>
              <a:gd name="T51" fmla="*/ 1189 h 1712"/>
              <a:gd name="T52" fmla="*/ 190 w 1705"/>
              <a:gd name="T53" fmla="*/ 1322 h 1712"/>
              <a:gd name="T54" fmla="*/ 194 w 1705"/>
              <a:gd name="T55" fmla="*/ 1407 h 1712"/>
              <a:gd name="T56" fmla="*/ 297 w 1705"/>
              <a:gd name="T57" fmla="*/ 1514 h 1712"/>
              <a:gd name="T58" fmla="*/ 372 w 1705"/>
              <a:gd name="T59" fmla="*/ 1515 h 1712"/>
              <a:gd name="T60" fmla="*/ 505 w 1705"/>
              <a:gd name="T61" fmla="*/ 1417 h 1712"/>
              <a:gd name="T62" fmla="*/ 623 w 1705"/>
              <a:gd name="T63" fmla="*/ 1421 h 1712"/>
              <a:gd name="T64" fmla="*/ 693 w 1705"/>
              <a:gd name="T65" fmla="*/ 1490 h 1712"/>
              <a:gd name="T66" fmla="*/ 716 w 1705"/>
              <a:gd name="T67" fmla="*/ 1655 h 1712"/>
              <a:gd name="T68" fmla="*/ 771 w 1705"/>
              <a:gd name="T69" fmla="*/ 1712 h 1712"/>
              <a:gd name="T70" fmla="*/ 922 w 1705"/>
              <a:gd name="T71" fmla="*/ 1712 h 1712"/>
              <a:gd name="T72" fmla="*/ 980 w 1705"/>
              <a:gd name="T73" fmla="*/ 1663 h 1712"/>
              <a:gd name="T74" fmla="*/ 1007 w 1705"/>
              <a:gd name="T75" fmla="*/ 1486 h 1712"/>
              <a:gd name="T76" fmla="*/ 1103 w 1705"/>
              <a:gd name="T77" fmla="*/ 1408 h 1712"/>
              <a:gd name="T78" fmla="*/ 1194 w 1705"/>
              <a:gd name="T79" fmla="*/ 1422 h 1712"/>
              <a:gd name="T80" fmla="*/ 1324 w 1705"/>
              <a:gd name="T81" fmla="*/ 1523 h 1712"/>
              <a:gd name="T82" fmla="*/ 1393 w 1705"/>
              <a:gd name="T83" fmla="*/ 1521 h 1712"/>
              <a:gd name="T84" fmla="*/ 1505 w 1705"/>
              <a:gd name="T85" fmla="*/ 1410 h 1712"/>
              <a:gd name="T86" fmla="*/ 1516 w 1705"/>
              <a:gd name="T87" fmla="*/ 1341 h 1712"/>
              <a:gd name="T88" fmla="*/ 1406 w 1705"/>
              <a:gd name="T89" fmla="*/ 1195 h 1712"/>
              <a:gd name="T90" fmla="*/ 1414 w 1705"/>
              <a:gd name="T91" fmla="*/ 1085 h 1712"/>
              <a:gd name="T92" fmla="*/ 1501 w 1705"/>
              <a:gd name="T93" fmla="*/ 1012 h 1712"/>
              <a:gd name="T94" fmla="*/ 1649 w 1705"/>
              <a:gd name="T95" fmla="*/ 995 h 1712"/>
              <a:gd name="T96" fmla="*/ 1701 w 1705"/>
              <a:gd name="T97" fmla="*/ 954 h 1712"/>
              <a:gd name="T98" fmla="*/ 1705 w 1705"/>
              <a:gd name="T99" fmla="*/ 778 h 1712"/>
              <a:gd name="T100" fmla="*/ 1662 w 1705"/>
              <a:gd name="T101" fmla="*/ 732 h 1712"/>
              <a:gd name="T102" fmla="*/ 1455 w 1705"/>
              <a:gd name="T103" fmla="*/ 692 h 1712"/>
              <a:gd name="T104" fmla="*/ 1404 w 1705"/>
              <a:gd name="T105" fmla="*/ 608 h 1712"/>
              <a:gd name="T106" fmla="*/ 1412 w 1705"/>
              <a:gd name="T107" fmla="*/ 517 h 1712"/>
              <a:gd name="T108" fmla="*/ 1504 w 1705"/>
              <a:gd name="T109" fmla="*/ 396 h 1712"/>
              <a:gd name="T110" fmla="*/ 1521 w 1705"/>
              <a:gd name="T111" fmla="*/ 332 h 1712"/>
              <a:gd name="T112" fmla="*/ 1407 w 1705"/>
              <a:gd name="T113" fmla="*/ 204 h 1712"/>
              <a:gd name="T114" fmla="*/ 996 w 1705"/>
              <a:gd name="T115" fmla="*/ 1003 h 1712"/>
              <a:gd name="T116" fmla="*/ 703 w 1705"/>
              <a:gd name="T117" fmla="*/ 1002 h 1712"/>
              <a:gd name="T118" fmla="*/ 705 w 1705"/>
              <a:gd name="T119" fmla="*/ 710 h 1712"/>
              <a:gd name="T120" fmla="*/ 997 w 1705"/>
              <a:gd name="T121" fmla="*/ 711 h 1712"/>
              <a:gd name="T122" fmla="*/ 996 w 1705"/>
              <a:gd name="T123" fmla="*/ 1003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 h="1712">
                <a:moveTo>
                  <a:pt x="1407" y="204"/>
                </a:moveTo>
                <a:cubicBezTo>
                  <a:pt x="1376" y="174"/>
                  <a:pt x="1345" y="201"/>
                  <a:pt x="1345" y="201"/>
                </a:cubicBezTo>
                <a:cubicBezTo>
                  <a:pt x="1345" y="201"/>
                  <a:pt x="1289" y="241"/>
                  <a:pt x="1229" y="290"/>
                </a:cubicBezTo>
                <a:cubicBezTo>
                  <a:pt x="1169" y="338"/>
                  <a:pt x="1107" y="310"/>
                  <a:pt x="1107" y="310"/>
                </a:cubicBezTo>
                <a:cubicBezTo>
                  <a:pt x="1015" y="289"/>
                  <a:pt x="1012" y="230"/>
                  <a:pt x="1012" y="230"/>
                </a:cubicBezTo>
                <a:cubicBezTo>
                  <a:pt x="986" y="40"/>
                  <a:pt x="986" y="40"/>
                  <a:pt x="986" y="40"/>
                </a:cubicBezTo>
                <a:cubicBezTo>
                  <a:pt x="980" y="1"/>
                  <a:pt x="946" y="0"/>
                  <a:pt x="946" y="0"/>
                </a:cubicBezTo>
                <a:cubicBezTo>
                  <a:pt x="777" y="0"/>
                  <a:pt x="777" y="0"/>
                  <a:pt x="777" y="0"/>
                </a:cubicBezTo>
                <a:cubicBezTo>
                  <a:pt x="730" y="2"/>
                  <a:pt x="728" y="54"/>
                  <a:pt x="728" y="54"/>
                </a:cubicBezTo>
                <a:cubicBezTo>
                  <a:pt x="702" y="227"/>
                  <a:pt x="702" y="227"/>
                  <a:pt x="702" y="227"/>
                </a:cubicBezTo>
                <a:cubicBezTo>
                  <a:pt x="696" y="258"/>
                  <a:pt x="628" y="299"/>
                  <a:pt x="628" y="299"/>
                </a:cubicBezTo>
                <a:cubicBezTo>
                  <a:pt x="589" y="322"/>
                  <a:pt x="537" y="313"/>
                  <a:pt x="537" y="313"/>
                </a:cubicBezTo>
                <a:cubicBezTo>
                  <a:pt x="365" y="184"/>
                  <a:pt x="365" y="184"/>
                  <a:pt x="365" y="184"/>
                </a:cubicBezTo>
                <a:cubicBezTo>
                  <a:pt x="342" y="166"/>
                  <a:pt x="312" y="187"/>
                  <a:pt x="312" y="187"/>
                </a:cubicBezTo>
                <a:cubicBezTo>
                  <a:pt x="193" y="307"/>
                  <a:pt x="193" y="307"/>
                  <a:pt x="193" y="307"/>
                </a:cubicBezTo>
                <a:cubicBezTo>
                  <a:pt x="165" y="336"/>
                  <a:pt x="193" y="367"/>
                  <a:pt x="193" y="367"/>
                </a:cubicBezTo>
                <a:cubicBezTo>
                  <a:pt x="199" y="374"/>
                  <a:pt x="314" y="525"/>
                  <a:pt x="314" y="525"/>
                </a:cubicBezTo>
                <a:cubicBezTo>
                  <a:pt x="322" y="545"/>
                  <a:pt x="304" y="607"/>
                  <a:pt x="304" y="607"/>
                </a:cubicBezTo>
                <a:cubicBezTo>
                  <a:pt x="292" y="669"/>
                  <a:pt x="241" y="696"/>
                  <a:pt x="241" y="696"/>
                </a:cubicBezTo>
                <a:cubicBezTo>
                  <a:pt x="46" y="720"/>
                  <a:pt x="46" y="720"/>
                  <a:pt x="46" y="720"/>
                </a:cubicBezTo>
                <a:cubicBezTo>
                  <a:pt x="16" y="720"/>
                  <a:pt x="4" y="755"/>
                  <a:pt x="4" y="755"/>
                </a:cubicBezTo>
                <a:cubicBezTo>
                  <a:pt x="0" y="936"/>
                  <a:pt x="0" y="936"/>
                  <a:pt x="0" y="936"/>
                </a:cubicBezTo>
                <a:cubicBezTo>
                  <a:pt x="2" y="977"/>
                  <a:pt x="51" y="986"/>
                  <a:pt x="51" y="986"/>
                </a:cubicBezTo>
                <a:cubicBezTo>
                  <a:pt x="217" y="1012"/>
                  <a:pt x="217" y="1012"/>
                  <a:pt x="217" y="1012"/>
                </a:cubicBezTo>
                <a:cubicBezTo>
                  <a:pt x="268" y="1014"/>
                  <a:pt x="298" y="1089"/>
                  <a:pt x="298" y="1089"/>
                </a:cubicBezTo>
                <a:cubicBezTo>
                  <a:pt x="321" y="1136"/>
                  <a:pt x="300" y="1189"/>
                  <a:pt x="300" y="1189"/>
                </a:cubicBezTo>
                <a:cubicBezTo>
                  <a:pt x="190" y="1322"/>
                  <a:pt x="190" y="1322"/>
                  <a:pt x="190" y="1322"/>
                </a:cubicBezTo>
                <a:cubicBezTo>
                  <a:pt x="152" y="1368"/>
                  <a:pt x="194" y="1407"/>
                  <a:pt x="194" y="1407"/>
                </a:cubicBezTo>
                <a:cubicBezTo>
                  <a:pt x="297" y="1514"/>
                  <a:pt x="297" y="1514"/>
                  <a:pt x="297" y="1514"/>
                </a:cubicBezTo>
                <a:cubicBezTo>
                  <a:pt x="335" y="1550"/>
                  <a:pt x="372" y="1515"/>
                  <a:pt x="372" y="1515"/>
                </a:cubicBezTo>
                <a:cubicBezTo>
                  <a:pt x="505" y="1417"/>
                  <a:pt x="505" y="1417"/>
                  <a:pt x="505" y="1417"/>
                </a:cubicBezTo>
                <a:cubicBezTo>
                  <a:pt x="551" y="1380"/>
                  <a:pt x="623" y="1421"/>
                  <a:pt x="623" y="1421"/>
                </a:cubicBezTo>
                <a:cubicBezTo>
                  <a:pt x="691" y="1446"/>
                  <a:pt x="693" y="1490"/>
                  <a:pt x="693" y="1490"/>
                </a:cubicBezTo>
                <a:cubicBezTo>
                  <a:pt x="716" y="1655"/>
                  <a:pt x="716" y="1655"/>
                  <a:pt x="716" y="1655"/>
                </a:cubicBezTo>
                <a:cubicBezTo>
                  <a:pt x="718" y="1709"/>
                  <a:pt x="771" y="1712"/>
                  <a:pt x="771" y="1712"/>
                </a:cubicBezTo>
                <a:cubicBezTo>
                  <a:pt x="922" y="1712"/>
                  <a:pt x="922" y="1712"/>
                  <a:pt x="922" y="1712"/>
                </a:cubicBezTo>
                <a:cubicBezTo>
                  <a:pt x="981" y="1703"/>
                  <a:pt x="980" y="1663"/>
                  <a:pt x="980" y="1663"/>
                </a:cubicBezTo>
                <a:cubicBezTo>
                  <a:pt x="1007" y="1486"/>
                  <a:pt x="1007" y="1486"/>
                  <a:pt x="1007" y="1486"/>
                </a:cubicBezTo>
                <a:cubicBezTo>
                  <a:pt x="1016" y="1422"/>
                  <a:pt x="1103" y="1408"/>
                  <a:pt x="1103" y="1408"/>
                </a:cubicBezTo>
                <a:cubicBezTo>
                  <a:pt x="1163" y="1387"/>
                  <a:pt x="1194" y="1422"/>
                  <a:pt x="1194" y="1422"/>
                </a:cubicBezTo>
                <a:cubicBezTo>
                  <a:pt x="1324" y="1523"/>
                  <a:pt x="1324" y="1523"/>
                  <a:pt x="1324" y="1523"/>
                </a:cubicBezTo>
                <a:cubicBezTo>
                  <a:pt x="1353" y="1549"/>
                  <a:pt x="1393" y="1521"/>
                  <a:pt x="1393" y="1521"/>
                </a:cubicBezTo>
                <a:cubicBezTo>
                  <a:pt x="1505" y="1410"/>
                  <a:pt x="1505" y="1410"/>
                  <a:pt x="1505" y="1410"/>
                </a:cubicBezTo>
                <a:cubicBezTo>
                  <a:pt x="1546" y="1372"/>
                  <a:pt x="1516" y="1341"/>
                  <a:pt x="1516" y="1341"/>
                </a:cubicBezTo>
                <a:cubicBezTo>
                  <a:pt x="1406" y="1195"/>
                  <a:pt x="1406" y="1195"/>
                  <a:pt x="1406" y="1195"/>
                </a:cubicBezTo>
                <a:cubicBezTo>
                  <a:pt x="1378" y="1154"/>
                  <a:pt x="1414" y="1085"/>
                  <a:pt x="1414" y="1085"/>
                </a:cubicBezTo>
                <a:cubicBezTo>
                  <a:pt x="1439" y="1013"/>
                  <a:pt x="1501" y="1012"/>
                  <a:pt x="1501" y="1012"/>
                </a:cubicBezTo>
                <a:cubicBezTo>
                  <a:pt x="1649" y="995"/>
                  <a:pt x="1649" y="995"/>
                  <a:pt x="1649" y="995"/>
                </a:cubicBezTo>
                <a:cubicBezTo>
                  <a:pt x="1688" y="998"/>
                  <a:pt x="1701" y="954"/>
                  <a:pt x="1701" y="954"/>
                </a:cubicBezTo>
                <a:cubicBezTo>
                  <a:pt x="1705" y="778"/>
                  <a:pt x="1705" y="778"/>
                  <a:pt x="1705" y="778"/>
                </a:cubicBezTo>
                <a:cubicBezTo>
                  <a:pt x="1700" y="733"/>
                  <a:pt x="1662" y="732"/>
                  <a:pt x="1662" y="732"/>
                </a:cubicBezTo>
                <a:cubicBezTo>
                  <a:pt x="1455" y="692"/>
                  <a:pt x="1455" y="692"/>
                  <a:pt x="1455" y="692"/>
                </a:cubicBezTo>
                <a:cubicBezTo>
                  <a:pt x="1420" y="683"/>
                  <a:pt x="1404" y="608"/>
                  <a:pt x="1404" y="608"/>
                </a:cubicBezTo>
                <a:cubicBezTo>
                  <a:pt x="1384" y="551"/>
                  <a:pt x="1412" y="517"/>
                  <a:pt x="1412" y="517"/>
                </a:cubicBezTo>
                <a:cubicBezTo>
                  <a:pt x="1504" y="396"/>
                  <a:pt x="1504" y="396"/>
                  <a:pt x="1504" y="396"/>
                </a:cubicBezTo>
                <a:cubicBezTo>
                  <a:pt x="1544" y="354"/>
                  <a:pt x="1521" y="332"/>
                  <a:pt x="1521" y="332"/>
                </a:cubicBezTo>
                <a:cubicBezTo>
                  <a:pt x="1521" y="332"/>
                  <a:pt x="1438" y="234"/>
                  <a:pt x="1407" y="204"/>
                </a:cubicBezTo>
                <a:close/>
                <a:moveTo>
                  <a:pt x="996" y="1003"/>
                </a:moveTo>
                <a:cubicBezTo>
                  <a:pt x="915" y="1084"/>
                  <a:pt x="784" y="1083"/>
                  <a:pt x="703" y="1002"/>
                </a:cubicBezTo>
                <a:cubicBezTo>
                  <a:pt x="623" y="921"/>
                  <a:pt x="624" y="790"/>
                  <a:pt x="705" y="710"/>
                </a:cubicBezTo>
                <a:cubicBezTo>
                  <a:pt x="786" y="629"/>
                  <a:pt x="917" y="630"/>
                  <a:pt x="997" y="711"/>
                </a:cubicBezTo>
                <a:cubicBezTo>
                  <a:pt x="1077" y="792"/>
                  <a:pt x="1077" y="923"/>
                  <a:pt x="996" y="1003"/>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95" name="Freeform 490"/>
          <p:cNvSpPr>
            <a:spLocks noEditPoints="1"/>
          </p:cNvSpPr>
          <p:nvPr/>
        </p:nvSpPr>
        <p:spPr bwMode="auto">
          <a:xfrm>
            <a:off x="4180838" y="1236140"/>
            <a:ext cx="2152127" cy="2152127"/>
          </a:xfrm>
          <a:custGeom>
            <a:avLst/>
            <a:gdLst>
              <a:gd name="T0" fmla="*/ 1225 w 1229"/>
              <a:gd name="T1" fmla="*/ 665 h 1229"/>
              <a:gd name="T2" fmla="*/ 1201 w 1229"/>
              <a:gd name="T3" fmla="*/ 629 h 1229"/>
              <a:gd name="T4" fmla="*/ 1101 w 1229"/>
              <a:gd name="T5" fmla="*/ 598 h 1229"/>
              <a:gd name="T6" fmla="*/ 1039 w 1229"/>
              <a:gd name="T7" fmla="*/ 535 h 1229"/>
              <a:gd name="T8" fmla="*/ 1046 w 1229"/>
              <a:gd name="T9" fmla="*/ 447 h 1229"/>
              <a:gd name="T10" fmla="*/ 1146 w 1229"/>
              <a:gd name="T11" fmla="*/ 354 h 1229"/>
              <a:gd name="T12" fmla="*/ 1152 w 1229"/>
              <a:gd name="T13" fmla="*/ 314 h 1229"/>
              <a:gd name="T14" fmla="*/ 1082 w 1229"/>
              <a:gd name="T15" fmla="*/ 216 h 1229"/>
              <a:gd name="T16" fmla="*/ 1031 w 1229"/>
              <a:gd name="T17" fmla="*/ 209 h 1229"/>
              <a:gd name="T18" fmla="*/ 920 w 1229"/>
              <a:gd name="T19" fmla="*/ 266 h 1229"/>
              <a:gd name="T20" fmla="*/ 848 w 1229"/>
              <a:gd name="T21" fmla="*/ 253 h 1229"/>
              <a:gd name="T22" fmla="*/ 802 w 1229"/>
              <a:gd name="T23" fmla="*/ 206 h 1229"/>
              <a:gd name="T24" fmla="*/ 806 w 1229"/>
              <a:gd name="T25" fmla="*/ 53 h 1229"/>
              <a:gd name="T26" fmla="*/ 782 w 1229"/>
              <a:gd name="T27" fmla="*/ 24 h 1229"/>
              <a:gd name="T28" fmla="*/ 663 w 1229"/>
              <a:gd name="T29" fmla="*/ 4 h 1229"/>
              <a:gd name="T30" fmla="*/ 628 w 1229"/>
              <a:gd name="T31" fmla="*/ 29 h 1229"/>
              <a:gd name="T32" fmla="*/ 586 w 1229"/>
              <a:gd name="T33" fmla="*/ 164 h 1229"/>
              <a:gd name="T34" fmla="*/ 535 w 1229"/>
              <a:gd name="T35" fmla="*/ 192 h 1229"/>
              <a:gd name="T36" fmla="*/ 457 w 1229"/>
              <a:gd name="T37" fmla="*/ 192 h 1229"/>
              <a:gd name="T38" fmla="*/ 363 w 1229"/>
              <a:gd name="T39" fmla="*/ 90 h 1229"/>
              <a:gd name="T40" fmla="*/ 325 w 1229"/>
              <a:gd name="T41" fmla="*/ 79 h 1229"/>
              <a:gd name="T42" fmla="*/ 218 w 1229"/>
              <a:gd name="T43" fmla="*/ 152 h 1229"/>
              <a:gd name="T44" fmla="*/ 210 w 1229"/>
              <a:gd name="T45" fmla="*/ 202 h 1229"/>
              <a:gd name="T46" fmla="*/ 264 w 1229"/>
              <a:gd name="T47" fmla="*/ 309 h 1229"/>
              <a:gd name="T48" fmla="*/ 253 w 1229"/>
              <a:gd name="T49" fmla="*/ 389 h 1229"/>
              <a:gd name="T50" fmla="*/ 195 w 1229"/>
              <a:gd name="T51" fmla="*/ 431 h 1229"/>
              <a:gd name="T52" fmla="*/ 73 w 1229"/>
              <a:gd name="T53" fmla="*/ 421 h 1229"/>
              <a:gd name="T54" fmla="*/ 25 w 1229"/>
              <a:gd name="T55" fmla="*/ 459 h 1229"/>
              <a:gd name="T56" fmla="*/ 6 w 1229"/>
              <a:gd name="T57" fmla="*/ 563 h 1229"/>
              <a:gd name="T58" fmla="*/ 36 w 1229"/>
              <a:gd name="T59" fmla="*/ 607 h 1229"/>
              <a:gd name="T60" fmla="*/ 148 w 1229"/>
              <a:gd name="T61" fmla="*/ 644 h 1229"/>
              <a:gd name="T62" fmla="*/ 195 w 1229"/>
              <a:gd name="T63" fmla="*/ 714 h 1229"/>
              <a:gd name="T64" fmla="*/ 183 w 1229"/>
              <a:gd name="T65" fmla="*/ 783 h 1229"/>
              <a:gd name="T66" fmla="*/ 97 w 1229"/>
              <a:gd name="T67" fmla="*/ 865 h 1229"/>
              <a:gd name="T68" fmla="*/ 87 w 1229"/>
              <a:gd name="T69" fmla="*/ 920 h 1229"/>
              <a:gd name="T70" fmla="*/ 149 w 1229"/>
              <a:gd name="T71" fmla="*/ 1008 h 1229"/>
              <a:gd name="T72" fmla="*/ 201 w 1229"/>
              <a:gd name="T73" fmla="*/ 1021 h 1229"/>
              <a:gd name="T74" fmla="*/ 315 w 1229"/>
              <a:gd name="T75" fmla="*/ 963 h 1229"/>
              <a:gd name="T76" fmla="*/ 400 w 1229"/>
              <a:gd name="T77" fmla="*/ 987 h 1229"/>
              <a:gd name="T78" fmla="*/ 430 w 1229"/>
              <a:gd name="T79" fmla="*/ 1046 h 1229"/>
              <a:gd name="T80" fmla="*/ 425 w 1229"/>
              <a:gd name="T81" fmla="*/ 1163 h 1229"/>
              <a:gd name="T82" fmla="*/ 455 w 1229"/>
              <a:gd name="T83" fmla="*/ 1202 h 1229"/>
              <a:gd name="T84" fmla="*/ 566 w 1229"/>
              <a:gd name="T85" fmla="*/ 1221 h 1229"/>
              <a:gd name="T86" fmla="*/ 610 w 1229"/>
              <a:gd name="T87" fmla="*/ 1199 h 1229"/>
              <a:gd name="T88" fmla="*/ 649 w 1229"/>
              <a:gd name="T89" fmla="*/ 1075 h 1229"/>
              <a:gd name="T90" fmla="*/ 716 w 1229"/>
              <a:gd name="T91" fmla="*/ 1034 h 1229"/>
              <a:gd name="T92" fmla="*/ 794 w 1229"/>
              <a:gd name="T93" fmla="*/ 1054 h 1229"/>
              <a:gd name="T94" fmla="*/ 866 w 1229"/>
              <a:gd name="T95" fmla="*/ 1133 h 1229"/>
              <a:gd name="T96" fmla="*/ 911 w 1229"/>
              <a:gd name="T97" fmla="*/ 1147 h 1229"/>
              <a:gd name="T98" fmla="*/ 1015 w 1229"/>
              <a:gd name="T99" fmla="*/ 1076 h 1229"/>
              <a:gd name="T100" fmla="*/ 1024 w 1229"/>
              <a:gd name="T101" fmla="*/ 1032 h 1229"/>
              <a:gd name="T102" fmla="*/ 961 w 1229"/>
              <a:gd name="T103" fmla="*/ 895 h 1229"/>
              <a:gd name="T104" fmla="*/ 989 w 1229"/>
              <a:gd name="T105" fmla="*/ 831 h 1229"/>
              <a:gd name="T106" fmla="*/ 1045 w 1229"/>
              <a:gd name="T107" fmla="*/ 798 h 1229"/>
              <a:gd name="T108" fmla="*/ 1154 w 1229"/>
              <a:gd name="T109" fmla="*/ 801 h 1229"/>
              <a:gd name="T110" fmla="*/ 1197 w 1229"/>
              <a:gd name="T111" fmla="*/ 785 h 1229"/>
              <a:gd name="T112" fmla="*/ 1225 w 1229"/>
              <a:gd name="T113" fmla="*/ 665 h 1229"/>
              <a:gd name="T114" fmla="*/ 596 w 1229"/>
              <a:gd name="T115" fmla="*/ 729 h 1229"/>
              <a:gd name="T116" fmla="*/ 499 w 1229"/>
              <a:gd name="T117" fmla="*/ 592 h 1229"/>
              <a:gd name="T118" fmla="*/ 636 w 1229"/>
              <a:gd name="T119" fmla="*/ 495 h 1229"/>
              <a:gd name="T120" fmla="*/ 733 w 1229"/>
              <a:gd name="T121" fmla="*/ 632 h 1229"/>
              <a:gd name="T122" fmla="*/ 596 w 1229"/>
              <a:gd name="T123" fmla="*/ 729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9" h="1229">
                <a:moveTo>
                  <a:pt x="1225" y="665"/>
                </a:moveTo>
                <a:cubicBezTo>
                  <a:pt x="1229" y="635"/>
                  <a:pt x="1201" y="629"/>
                  <a:pt x="1201" y="629"/>
                </a:cubicBezTo>
                <a:cubicBezTo>
                  <a:pt x="1201" y="629"/>
                  <a:pt x="1154" y="612"/>
                  <a:pt x="1101" y="598"/>
                </a:cubicBezTo>
                <a:cubicBezTo>
                  <a:pt x="1048" y="583"/>
                  <a:pt x="1039" y="535"/>
                  <a:pt x="1039" y="535"/>
                </a:cubicBezTo>
                <a:cubicBezTo>
                  <a:pt x="1013" y="473"/>
                  <a:pt x="1046" y="447"/>
                  <a:pt x="1046" y="447"/>
                </a:cubicBezTo>
                <a:cubicBezTo>
                  <a:pt x="1146" y="354"/>
                  <a:pt x="1146" y="354"/>
                  <a:pt x="1146" y="354"/>
                </a:cubicBezTo>
                <a:cubicBezTo>
                  <a:pt x="1166" y="334"/>
                  <a:pt x="1152" y="314"/>
                  <a:pt x="1152" y="314"/>
                </a:cubicBezTo>
                <a:cubicBezTo>
                  <a:pt x="1082" y="216"/>
                  <a:pt x="1082" y="216"/>
                  <a:pt x="1082" y="216"/>
                </a:cubicBezTo>
                <a:cubicBezTo>
                  <a:pt x="1062" y="189"/>
                  <a:pt x="1031" y="209"/>
                  <a:pt x="1031" y="209"/>
                </a:cubicBezTo>
                <a:cubicBezTo>
                  <a:pt x="920" y="266"/>
                  <a:pt x="920" y="266"/>
                  <a:pt x="920" y="266"/>
                </a:cubicBezTo>
                <a:cubicBezTo>
                  <a:pt x="899" y="275"/>
                  <a:pt x="848" y="253"/>
                  <a:pt x="848" y="253"/>
                </a:cubicBezTo>
                <a:cubicBezTo>
                  <a:pt x="818" y="239"/>
                  <a:pt x="802" y="206"/>
                  <a:pt x="802" y="206"/>
                </a:cubicBezTo>
                <a:cubicBezTo>
                  <a:pt x="806" y="53"/>
                  <a:pt x="806" y="53"/>
                  <a:pt x="806" y="53"/>
                </a:cubicBezTo>
                <a:cubicBezTo>
                  <a:pt x="807" y="32"/>
                  <a:pt x="782" y="24"/>
                  <a:pt x="782" y="24"/>
                </a:cubicBezTo>
                <a:cubicBezTo>
                  <a:pt x="663" y="4"/>
                  <a:pt x="663" y="4"/>
                  <a:pt x="663" y="4"/>
                </a:cubicBezTo>
                <a:cubicBezTo>
                  <a:pt x="635" y="0"/>
                  <a:pt x="628" y="29"/>
                  <a:pt x="628" y="29"/>
                </a:cubicBezTo>
                <a:cubicBezTo>
                  <a:pt x="626" y="35"/>
                  <a:pt x="586" y="164"/>
                  <a:pt x="586" y="164"/>
                </a:cubicBezTo>
                <a:cubicBezTo>
                  <a:pt x="578" y="177"/>
                  <a:pt x="535" y="192"/>
                  <a:pt x="535" y="192"/>
                </a:cubicBezTo>
                <a:cubicBezTo>
                  <a:pt x="494" y="211"/>
                  <a:pt x="457" y="192"/>
                  <a:pt x="457" y="192"/>
                </a:cubicBezTo>
                <a:cubicBezTo>
                  <a:pt x="363" y="90"/>
                  <a:pt x="363" y="90"/>
                  <a:pt x="363" y="90"/>
                </a:cubicBezTo>
                <a:cubicBezTo>
                  <a:pt x="350" y="72"/>
                  <a:pt x="325" y="79"/>
                  <a:pt x="325" y="79"/>
                </a:cubicBezTo>
                <a:cubicBezTo>
                  <a:pt x="218" y="152"/>
                  <a:pt x="218" y="152"/>
                  <a:pt x="218" y="152"/>
                </a:cubicBezTo>
                <a:cubicBezTo>
                  <a:pt x="196" y="170"/>
                  <a:pt x="210" y="202"/>
                  <a:pt x="210" y="202"/>
                </a:cubicBezTo>
                <a:cubicBezTo>
                  <a:pt x="264" y="309"/>
                  <a:pt x="264" y="309"/>
                  <a:pt x="264" y="309"/>
                </a:cubicBezTo>
                <a:cubicBezTo>
                  <a:pt x="284" y="340"/>
                  <a:pt x="253" y="389"/>
                  <a:pt x="253" y="389"/>
                </a:cubicBezTo>
                <a:cubicBezTo>
                  <a:pt x="235" y="421"/>
                  <a:pt x="195" y="431"/>
                  <a:pt x="195" y="431"/>
                </a:cubicBezTo>
                <a:cubicBezTo>
                  <a:pt x="73" y="421"/>
                  <a:pt x="73" y="421"/>
                  <a:pt x="73" y="421"/>
                </a:cubicBezTo>
                <a:cubicBezTo>
                  <a:pt x="30" y="419"/>
                  <a:pt x="25" y="459"/>
                  <a:pt x="25" y="459"/>
                </a:cubicBezTo>
                <a:cubicBezTo>
                  <a:pt x="6" y="563"/>
                  <a:pt x="6" y="563"/>
                  <a:pt x="6" y="563"/>
                </a:cubicBezTo>
                <a:cubicBezTo>
                  <a:pt x="0" y="600"/>
                  <a:pt x="36" y="607"/>
                  <a:pt x="36" y="607"/>
                </a:cubicBezTo>
                <a:cubicBezTo>
                  <a:pt x="148" y="644"/>
                  <a:pt x="148" y="644"/>
                  <a:pt x="148" y="644"/>
                </a:cubicBezTo>
                <a:cubicBezTo>
                  <a:pt x="189" y="655"/>
                  <a:pt x="195" y="714"/>
                  <a:pt x="195" y="714"/>
                </a:cubicBezTo>
                <a:cubicBezTo>
                  <a:pt x="208" y="764"/>
                  <a:pt x="183" y="783"/>
                  <a:pt x="183" y="783"/>
                </a:cubicBezTo>
                <a:cubicBezTo>
                  <a:pt x="97" y="865"/>
                  <a:pt x="97" y="865"/>
                  <a:pt x="97" y="865"/>
                </a:cubicBezTo>
                <a:cubicBezTo>
                  <a:pt x="67" y="888"/>
                  <a:pt x="87" y="920"/>
                  <a:pt x="87" y="920"/>
                </a:cubicBezTo>
                <a:cubicBezTo>
                  <a:pt x="149" y="1008"/>
                  <a:pt x="149" y="1008"/>
                  <a:pt x="149" y="1008"/>
                </a:cubicBezTo>
                <a:cubicBezTo>
                  <a:pt x="179" y="1038"/>
                  <a:pt x="201" y="1021"/>
                  <a:pt x="201" y="1021"/>
                </a:cubicBezTo>
                <a:cubicBezTo>
                  <a:pt x="315" y="963"/>
                  <a:pt x="315" y="963"/>
                  <a:pt x="315" y="963"/>
                </a:cubicBezTo>
                <a:cubicBezTo>
                  <a:pt x="356" y="943"/>
                  <a:pt x="400" y="987"/>
                  <a:pt x="400" y="987"/>
                </a:cubicBezTo>
                <a:cubicBezTo>
                  <a:pt x="437" y="1013"/>
                  <a:pt x="430" y="1046"/>
                  <a:pt x="430" y="1046"/>
                </a:cubicBezTo>
                <a:cubicBezTo>
                  <a:pt x="425" y="1163"/>
                  <a:pt x="425" y="1163"/>
                  <a:pt x="425" y="1163"/>
                </a:cubicBezTo>
                <a:cubicBezTo>
                  <a:pt x="422" y="1190"/>
                  <a:pt x="455" y="1202"/>
                  <a:pt x="455" y="1202"/>
                </a:cubicBezTo>
                <a:cubicBezTo>
                  <a:pt x="566" y="1221"/>
                  <a:pt x="566" y="1221"/>
                  <a:pt x="566" y="1221"/>
                </a:cubicBezTo>
                <a:cubicBezTo>
                  <a:pt x="605" y="1229"/>
                  <a:pt x="610" y="1199"/>
                  <a:pt x="610" y="1199"/>
                </a:cubicBezTo>
                <a:cubicBezTo>
                  <a:pt x="649" y="1075"/>
                  <a:pt x="649" y="1075"/>
                  <a:pt x="649" y="1075"/>
                </a:cubicBezTo>
                <a:cubicBezTo>
                  <a:pt x="661" y="1042"/>
                  <a:pt x="716" y="1034"/>
                  <a:pt x="716" y="1034"/>
                </a:cubicBezTo>
                <a:cubicBezTo>
                  <a:pt x="769" y="1019"/>
                  <a:pt x="794" y="1054"/>
                  <a:pt x="794" y="1054"/>
                </a:cubicBezTo>
                <a:cubicBezTo>
                  <a:pt x="866" y="1133"/>
                  <a:pt x="866" y="1133"/>
                  <a:pt x="866" y="1133"/>
                </a:cubicBezTo>
                <a:cubicBezTo>
                  <a:pt x="880" y="1157"/>
                  <a:pt x="911" y="1147"/>
                  <a:pt x="911" y="1147"/>
                </a:cubicBezTo>
                <a:cubicBezTo>
                  <a:pt x="1015" y="1076"/>
                  <a:pt x="1015" y="1076"/>
                  <a:pt x="1015" y="1076"/>
                </a:cubicBezTo>
                <a:cubicBezTo>
                  <a:pt x="1039" y="1054"/>
                  <a:pt x="1024" y="1032"/>
                  <a:pt x="1024" y="1032"/>
                </a:cubicBezTo>
                <a:cubicBezTo>
                  <a:pt x="961" y="895"/>
                  <a:pt x="961" y="895"/>
                  <a:pt x="961" y="895"/>
                </a:cubicBezTo>
                <a:cubicBezTo>
                  <a:pt x="952" y="871"/>
                  <a:pt x="989" y="831"/>
                  <a:pt x="989" y="831"/>
                </a:cubicBezTo>
                <a:cubicBezTo>
                  <a:pt x="1014" y="796"/>
                  <a:pt x="1045" y="798"/>
                  <a:pt x="1045" y="798"/>
                </a:cubicBezTo>
                <a:cubicBezTo>
                  <a:pt x="1154" y="801"/>
                  <a:pt x="1154" y="801"/>
                  <a:pt x="1154" y="801"/>
                </a:cubicBezTo>
                <a:cubicBezTo>
                  <a:pt x="1194" y="807"/>
                  <a:pt x="1197" y="785"/>
                  <a:pt x="1197" y="785"/>
                </a:cubicBezTo>
                <a:cubicBezTo>
                  <a:pt x="1197" y="785"/>
                  <a:pt x="1220" y="696"/>
                  <a:pt x="1225" y="665"/>
                </a:cubicBezTo>
                <a:close/>
                <a:moveTo>
                  <a:pt x="596" y="729"/>
                </a:moveTo>
                <a:cubicBezTo>
                  <a:pt x="531" y="718"/>
                  <a:pt x="488" y="657"/>
                  <a:pt x="499" y="592"/>
                </a:cubicBezTo>
                <a:cubicBezTo>
                  <a:pt x="510" y="528"/>
                  <a:pt x="571" y="484"/>
                  <a:pt x="636" y="495"/>
                </a:cubicBezTo>
                <a:cubicBezTo>
                  <a:pt x="701" y="507"/>
                  <a:pt x="744" y="568"/>
                  <a:pt x="733" y="632"/>
                </a:cubicBezTo>
                <a:cubicBezTo>
                  <a:pt x="722" y="697"/>
                  <a:pt x="660" y="740"/>
                  <a:pt x="596" y="729"/>
                </a:cubicBezTo>
                <a:close/>
              </a:path>
            </a:pathLst>
          </a:custGeom>
          <a:solidFill>
            <a:srgbClr val="002060"/>
          </a:solidFill>
          <a:ln>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prstClr val="white"/>
              </a:solidFill>
              <a:effectLst/>
              <a:uLnTx/>
              <a:uFillTx/>
              <a:cs typeface="+mn-ea"/>
              <a:sym typeface="+mn-lt"/>
            </a:endParaRPr>
          </a:p>
        </p:txBody>
      </p:sp>
      <p:sp>
        <p:nvSpPr>
          <p:cNvPr id="14" name="TextBox 39"/>
          <p:cNvSpPr txBox="1"/>
          <p:nvPr/>
        </p:nvSpPr>
        <p:spPr>
          <a:xfrm>
            <a:off x="395579" y="316042"/>
            <a:ext cx="2909597" cy="584775"/>
          </a:xfrm>
          <a:prstGeom prst="rect">
            <a:avLst/>
          </a:prstGeom>
          <a:noFill/>
        </p:spPr>
        <p:txBody>
          <a:bodyPr wrap="square" rtlCol="0">
            <a:spAutoFit/>
          </a:bodyPr>
          <a:lstStyle/>
          <a:p>
            <a:pPr algn="dist"/>
            <a:r>
              <a:rPr lang="zh-CN" altLang="en-US" sz="3200" b="1" dirty="0">
                <a:solidFill>
                  <a:schemeClr val="bg1"/>
                </a:solidFill>
                <a:cs typeface="+mn-ea"/>
                <a:sym typeface="+mn-lt"/>
              </a:rPr>
              <a:t>链表</a:t>
            </a:r>
            <a:endParaRPr lang="zh-CN" altLang="en-US" sz="3200" b="1" dirty="0">
              <a:solidFill>
                <a:schemeClr val="bg1"/>
              </a:solidFill>
              <a:cs typeface="+mn-ea"/>
              <a:sym typeface="+mn-lt"/>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0377" y="1006660"/>
            <a:ext cx="7229475" cy="1400175"/>
          </a:xfrm>
          <a:prstGeom prst="rect">
            <a:avLst/>
          </a:prstGeom>
        </p:spPr>
      </p:pic>
      <p:sp>
        <p:nvSpPr>
          <p:cNvPr id="15" name="文本框 14"/>
          <p:cNvSpPr txBox="1"/>
          <p:nvPr/>
        </p:nvSpPr>
        <p:spPr>
          <a:xfrm>
            <a:off x="288805" y="2782668"/>
            <a:ext cx="2731486" cy="923330"/>
          </a:xfrm>
          <a:prstGeom prst="rect">
            <a:avLst/>
          </a:prstGeom>
          <a:noFill/>
        </p:spPr>
        <p:txBody>
          <a:bodyPr wrap="square">
            <a:spAutoFit/>
          </a:bodyPr>
          <a:lstStyle/>
          <a:p>
            <a:r>
              <a:rPr lang="zh-CN" altLang="en-US" sz="1800" dirty="0">
                <a:highlight>
                  <a:srgbClr val="C0C0C0"/>
                </a:highlight>
              </a:rPr>
              <a:t>可以支持在任意位置插入或删除，但只能按顺序依次访问其中的元素。</a:t>
            </a:r>
            <a:endParaRPr lang="zh-CN" altLang="en-US" dirty="0">
              <a:highlight>
                <a:srgbClr val="C0C0C0"/>
              </a:highlight>
            </a:endParaRPr>
          </a:p>
        </p:txBody>
      </p:sp>
      <p:pic>
        <p:nvPicPr>
          <p:cNvPr id="8" name="20201025_085219">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5256901" y="2972484"/>
            <a:ext cx="5578475" cy="1812925"/>
          </a:xfrm>
          <a:prstGeom prst="rect">
            <a:avLst/>
          </a:prstGeom>
        </p:spPr>
      </p:pic>
      <p:pic>
        <p:nvPicPr>
          <p:cNvPr id="12" name="20201025_085623">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1166806" y="4281819"/>
            <a:ext cx="5578475" cy="1812925"/>
          </a:xfrm>
          <a:prstGeom prst="rect">
            <a:avLst/>
          </a:prstGeom>
        </p:spPr>
      </p:pic>
      <p:sp>
        <p:nvSpPr>
          <p:cNvPr id="13" name="文本框 12"/>
          <p:cNvSpPr txBox="1"/>
          <p:nvPr/>
        </p:nvSpPr>
        <p:spPr>
          <a:xfrm>
            <a:off x="8155709" y="5310909"/>
            <a:ext cx="3186546" cy="369332"/>
          </a:xfrm>
          <a:prstGeom prst="rect">
            <a:avLst/>
          </a:prstGeom>
          <a:noFill/>
        </p:spPr>
        <p:txBody>
          <a:bodyPr wrap="square" rtlCol="0">
            <a:spAutoFit/>
          </a:bodyPr>
          <a:lstStyle/>
          <a:p>
            <a:r>
              <a:rPr lang="zh-CN" altLang="en-US" dirty="0">
                <a:highlight>
                  <a:srgbClr val="C0C0C0"/>
                </a:highlight>
              </a:rPr>
              <a:t>算法演示网站：</a:t>
            </a:r>
            <a:r>
              <a:rPr lang="en-US" altLang="zh-CN" dirty="0" err="1">
                <a:highlight>
                  <a:srgbClr val="C0C0C0"/>
                </a:highlight>
              </a:rPr>
              <a:t>viualgo</a:t>
            </a:r>
            <a:endParaRPr lang="zh-CN" altLang="en-US" dirty="0">
              <a:highlight>
                <a:srgbClr val="C0C0C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 calcmode="lin" valueType="num">
                                      <p:cBhvr>
                                        <p:cTn id="9" dur="500" fill="hold"/>
                                        <p:tgtEl>
                                          <p:spTgt spid="95"/>
                                        </p:tgtEl>
                                        <p:attrNameLst>
                                          <p:attrName>style.rotation</p:attrName>
                                        </p:attrNameLst>
                                      </p:cBhvr>
                                      <p:tavLst>
                                        <p:tav tm="0">
                                          <p:val>
                                            <p:fltVal val="360"/>
                                          </p:val>
                                        </p:tav>
                                        <p:tav tm="100000">
                                          <p:val>
                                            <p:fltVal val="0"/>
                                          </p:val>
                                        </p:tav>
                                      </p:tavLst>
                                    </p:anim>
                                    <p:animEffect transition="in" filter="fade">
                                      <p:cBhvr>
                                        <p:cTn id="10" dur="500"/>
                                        <p:tgtEl>
                                          <p:spTgt spid="9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 calcmode="lin" valueType="num">
                                      <p:cBhvr>
                                        <p:cTn id="16" dur="500" fill="hold"/>
                                        <p:tgtEl>
                                          <p:spTgt spid="38"/>
                                        </p:tgtEl>
                                        <p:attrNameLst>
                                          <p:attrName>style.rotation</p:attrName>
                                        </p:attrNameLst>
                                      </p:cBhvr>
                                      <p:tavLst>
                                        <p:tav tm="0">
                                          <p:val>
                                            <p:fltVal val="360"/>
                                          </p:val>
                                        </p:tav>
                                        <p:tav tm="100000">
                                          <p:val>
                                            <p:fltVal val="0"/>
                                          </p:val>
                                        </p:tav>
                                      </p:tavLst>
                                    </p:anim>
                                    <p:animEffect transition="in" filter="fade">
                                      <p:cBhvr>
                                        <p:cTn id="17" dur="500"/>
                                        <p:tgtEl>
                                          <p:spTgt spid="38"/>
                                        </p:tgtEl>
                                      </p:cBhvr>
                                    </p:animEffect>
                                  </p:childTnLst>
                                </p:cTn>
                              </p:par>
                            </p:childTnLst>
                          </p:cTn>
                        </p:par>
                        <p:par>
                          <p:cTn id="18" fill="hold">
                            <p:stCondLst>
                              <p:cond delay="1000"/>
                            </p:stCondLst>
                            <p:childTnLst>
                              <p:par>
                                <p:cTn id="19" presetID="8" presetClass="emph" presetSubtype="0" fill="hold" grpId="1" nodeType="afterEffect">
                                  <p:stCondLst>
                                    <p:cond delay="0"/>
                                  </p:stCondLst>
                                  <p:childTnLst>
                                    <p:animRot by="21600000">
                                      <p:cBhvr>
                                        <p:cTn id="20" dur="2000" fill="hold"/>
                                        <p:tgtEl>
                                          <p:spTgt spid="95"/>
                                        </p:tgtEl>
                                        <p:attrNameLst>
                                          <p:attrName>r</p:attrName>
                                        </p:attrNameLst>
                                      </p:cBhvr>
                                    </p:animRot>
                                  </p:childTnLst>
                                </p:cTn>
                              </p:par>
                            </p:childTnLst>
                          </p:cTn>
                        </p:par>
                        <p:par>
                          <p:cTn id="21" fill="hold">
                            <p:stCondLst>
                              <p:cond delay="3000"/>
                            </p:stCondLst>
                            <p:childTnLst>
                              <p:par>
                                <p:cTn id="22" presetID="8" presetClass="emph" presetSubtype="0" fill="hold" grpId="1" nodeType="afterEffect">
                                  <p:stCondLst>
                                    <p:cond delay="0"/>
                                  </p:stCondLst>
                                  <p:childTnLst>
                                    <p:animRot by="21600000">
                                      <p:cBhvr>
                                        <p:cTn id="23" dur="2000" fill="hold"/>
                                        <p:tgtEl>
                                          <p:spTgt spid="38"/>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8534" fill="hold"/>
                                        <p:tgtEl>
                                          <p:spTgt spid="8"/>
                                        </p:tgtEl>
                                      </p:cBhvr>
                                    </p:cmd>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237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8"/>
                </p:tgtEl>
              </p:cMediaNode>
            </p:video>
            <p:seq concurrent="1" nextAc="seek">
              <p:cTn id="33" restart="whenNotActive" fill="hold" evtFilter="cancelBubble" nodeType="interactiveSeq">
                <p:stCondLst>
                  <p:cond evt="onClick" delay="0">
                    <p:tgtEl>
                      <p:spTgt spid="8"/>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8"/>
                                        </p:tgtEl>
                                      </p:cBhvr>
                                    </p:cmd>
                                  </p:childTnLst>
                                </p:cTn>
                              </p:par>
                            </p:childTnLst>
                          </p:cTn>
                        </p:par>
                      </p:childTnLst>
                    </p:cTn>
                  </p:par>
                </p:childTnLst>
              </p:cTn>
              <p:nextCondLst>
                <p:cond evt="onClick" delay="0">
                  <p:tgtEl>
                    <p:spTgt spid="8"/>
                  </p:tgtEl>
                </p:cond>
              </p:nextCondLst>
            </p:seq>
            <p:video>
              <p:cMediaNode vol="80000">
                <p:cTn id="38" fill="hold" display="0">
                  <p:stCondLst>
                    <p:cond delay="indefinite"/>
                  </p:stCondLst>
                </p:cTn>
                <p:tgtEl>
                  <p:spTgt spid="12"/>
                </p:tgtEl>
              </p:cMediaNode>
            </p:video>
            <p:seq concurrent="1" nextAc="seek">
              <p:cTn id="39" restart="whenNotActive" fill="hold" evtFilter="cancelBubble" nodeType="interactiveSeq">
                <p:stCondLst>
                  <p:cond evt="onClick" delay="0">
                    <p:tgtEl>
                      <p:spTgt spid="12"/>
                    </p:tgtEl>
                  </p:cond>
                </p:stCondLst>
                <p:endSync evt="end" delay="0">
                  <p:rtn val="all"/>
                </p:endSync>
                <p:childTnLst>
                  <p:par>
                    <p:cTn id="40" fill="hold">
                      <p:stCondLst>
                        <p:cond delay="0"/>
                      </p:stCondLst>
                      <p:childTnLst>
                        <p:par>
                          <p:cTn id="41" fill="hold">
                            <p:stCondLst>
                              <p:cond delay="0"/>
                            </p:stCondLst>
                            <p:childTnLst>
                              <p:par>
                                <p:cTn id="42" presetID="2" presetClass="mediacall" presetSubtype="0" fill="hold" nodeType="clickEffect">
                                  <p:stCondLst>
                                    <p:cond delay="0"/>
                                  </p:stCondLst>
                                  <p:childTnLst>
                                    <p:cmd type="call" cmd="togglePause">
                                      <p:cBhvr>
                                        <p:cTn id="43" dur="1" fill="hold"/>
                                        <p:tgtEl>
                                          <p:spTgt spid="12"/>
                                        </p:tgtEl>
                                      </p:cBhvr>
                                    </p:cmd>
                                  </p:childTnLst>
                                </p:cTn>
                              </p:par>
                            </p:childTnLst>
                          </p:cTn>
                        </p:par>
                      </p:childTnLst>
                    </p:cTn>
                  </p:par>
                </p:childTnLst>
              </p:cTn>
              <p:nextCondLst>
                <p:cond evt="onClick" delay="0">
                  <p:tgtEl>
                    <p:spTgt spid="12"/>
                  </p:tgtEl>
                </p:cond>
              </p:nextCondLst>
            </p:seq>
          </p:childTnLst>
        </p:cTn>
      </p:par>
    </p:tnLst>
    <p:bldLst>
      <p:bldP spid="38" grpId="0" animBg="1"/>
      <p:bldP spid="38" grpId="1" animBg="1"/>
      <p:bldP spid="95" grpId="0" animBg="1"/>
      <p:bldP spid="95" grpId="1" animBg="1"/>
    </p:bldLst>
  </p:timing>
</p:sld>
</file>

<file path=ppt/tags/tag1.xml><?xml version="1.0" encoding="utf-8"?>
<p:tagLst xmlns:p="http://schemas.openxmlformats.org/presentationml/2006/main">
  <p:tag name="MH" val="20151104112100"/>
  <p:tag name="MH_LIBRARY" val="GRAPHIC"/>
  <p:tag name="MH_TYPE" val="Text"/>
  <p:tag name="MH_ORDER" val="1"/>
</p:tagLst>
</file>

<file path=ppt/tags/tag2.xml><?xml version="1.0" encoding="utf-8"?>
<p:tagLst xmlns:p="http://schemas.openxmlformats.org/presentationml/2006/main">
  <p:tag name="ISPRING_SCORM_RATE_SLIDES" val="0"/>
  <p:tag name="ISPRING_SCORM_RATE_QUIZZES" val="0"/>
  <p:tag name="ISPRING_SCORM_PASSING_SCORE" val="0.000000"/>
  <p:tag name="ISPRING_ULTRA_SCORM_COURSE_ID" val="0E969B0D-68F4-4862-9FB2-F4D063510973"/>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11批\636004"/>
  <p:tag name="ISPRING_PRESENTATION_TITLE" val="PPT源文件"/>
  <p:tag name="ISPRING_FIRST_PUBLISH" val="1"/>
</p:tagLst>
</file>

<file path=ppt/theme/theme1.xml><?xml version="1.0" encoding="utf-8"?>
<a:theme xmlns:a="http://schemas.openxmlformats.org/drawingml/2006/main" name="第一PPT，www.1ppt.com">
  <a:themeElements>
    <a:clrScheme name="自定义 23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FFFFFF"/>
      </a:folHlink>
    </a:clrScheme>
    <a:fontScheme name="aq41mci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4696</Words>
  <Application>WPS 演示</Application>
  <PresentationFormat>宽屏</PresentationFormat>
  <Paragraphs>415</Paragraphs>
  <Slides>47</Slides>
  <Notes>35</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47</vt:i4>
      </vt:variant>
    </vt:vector>
  </HeadingPairs>
  <TitlesOfParts>
    <vt:vector size="63" baseType="lpstr">
      <vt:lpstr>Arial</vt:lpstr>
      <vt:lpstr>宋体</vt:lpstr>
      <vt:lpstr>Wingdings</vt:lpstr>
      <vt:lpstr>Calibri</vt:lpstr>
      <vt:lpstr>字魂59号-创粗黑</vt:lpstr>
      <vt:lpstr>黑体</vt:lpstr>
      <vt:lpstr>方正细谭黑简体</vt:lpstr>
      <vt:lpstr>Consolas</vt:lpstr>
      <vt:lpstr>微软雅黑</vt:lpstr>
      <vt:lpstr>Arial Unicode MS</vt:lpstr>
      <vt:lpstr>-apple-system</vt:lpstr>
      <vt:lpstr>Segoe Print</vt:lpstr>
      <vt:lpstr>Arial</vt:lpstr>
      <vt:lpstr>Fira Sans</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蓝色区块链</dc:title>
  <dc:creator/>
  <cp:keywords>www.1ppt.com</cp:keywords>
  <dc:description>www.1ppt.com</dc:description>
  <cp:lastModifiedBy>憧憬着憧憬</cp:lastModifiedBy>
  <cp:revision>2</cp:revision>
  <dcterms:created xsi:type="dcterms:W3CDTF">2018-03-24T12:22:00Z</dcterms:created>
  <dcterms:modified xsi:type="dcterms:W3CDTF">2020-11-14T06:53:31Z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